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4"/>
  </p:sldMasterIdLst>
  <p:notesMasterIdLst>
    <p:notesMasterId r:id="rId14"/>
  </p:notesMasterIdLst>
  <p:handoutMasterIdLst>
    <p:handoutMasterId r:id="rId15"/>
  </p:handoutMasterIdLst>
  <p:sldIdLst>
    <p:sldId id="706" r:id="rId5"/>
    <p:sldId id="707" r:id="rId6"/>
    <p:sldId id="702" r:id="rId7"/>
    <p:sldId id="708" r:id="rId8"/>
    <p:sldId id="569" r:id="rId9"/>
    <p:sldId id="551" r:id="rId10"/>
    <p:sldId id="704" r:id="rId11"/>
    <p:sldId id="259" r:id="rId12"/>
    <p:sldId id="256" r:id="rId13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el De Schepper" initials="EDS" lastIdx="1" clrIdx="0">
    <p:extLst>
      <p:ext uri="{19B8F6BF-5375-455C-9EA6-DF929625EA0E}">
        <p15:presenceInfo xmlns:p15="http://schemas.microsoft.com/office/powerpoint/2012/main" userId="4286ae33183016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47CE"/>
    <a:srgbClr val="8C379B"/>
    <a:srgbClr val="C55A11"/>
    <a:srgbClr val="2D6B6A"/>
    <a:srgbClr val="409996"/>
    <a:srgbClr val="7F7F7F"/>
    <a:srgbClr val="FF5050"/>
    <a:srgbClr val="800000"/>
    <a:srgbClr val="993300"/>
    <a:srgbClr val="6E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 autoAdjust="0"/>
    <p:restoredTop sz="87483" autoAdjust="0"/>
  </p:normalViewPr>
  <p:slideViewPr>
    <p:cSldViewPr snapToGrid="0" showGuides="1">
      <p:cViewPr varScale="1">
        <p:scale>
          <a:sx n="93" d="100"/>
          <a:sy n="93" d="100"/>
        </p:scale>
        <p:origin x="474" y="96"/>
      </p:cViewPr>
      <p:guideLst>
        <p:guide pos="3817"/>
        <p:guide orient="horz" pos="216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132592D-05D5-2240-887C-3571997BD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7D5059-C023-2E40-9F23-886FE0B1DF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04CE2-E281-0748-98DB-B66C3BFF902E}" type="datetimeFigureOut">
              <a:rPr lang="nl-BE" smtClean="0"/>
              <a:t>14/01/2025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9CAD13-9772-A842-ACCC-C1AC45CFD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085278-79C2-9140-872E-EA2CFF99EE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DFFDD-365D-4B4E-8BF2-3F50DD769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36992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6628" tIns="48314" rIns="96628" bIns="48314" rtlCol="0"/>
          <a:lstStyle>
            <a:lvl1pPr algn="l">
              <a:defRPr sz="13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502835"/>
          </a:xfrm>
          <a:prstGeom prst="rect">
            <a:avLst/>
          </a:prstGeom>
        </p:spPr>
        <p:txBody>
          <a:bodyPr vert="horz" lIns="96628" tIns="48314" rIns="96628" bIns="48314" rtlCol="0"/>
          <a:lstStyle>
            <a:lvl1pPr algn="r">
              <a:defRPr sz="1300"/>
            </a:lvl1pPr>
          </a:lstStyle>
          <a:p>
            <a:fld id="{1D120483-9F44-4D2D-9D08-DD072B6576D9}" type="datetimeFigureOut">
              <a:rPr lang="nl-BE" smtClean="0"/>
              <a:t>14/01/2025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1862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8" tIns="48314" rIns="96628" bIns="48314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823033"/>
            <a:ext cx="5511800" cy="3946119"/>
          </a:xfrm>
          <a:prstGeom prst="rect">
            <a:avLst/>
          </a:prstGeom>
        </p:spPr>
        <p:txBody>
          <a:bodyPr vert="horz" lIns="96628" tIns="48314" rIns="96628" bIns="48314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519056"/>
            <a:ext cx="2985558" cy="502834"/>
          </a:xfrm>
          <a:prstGeom prst="rect">
            <a:avLst/>
          </a:prstGeom>
        </p:spPr>
        <p:txBody>
          <a:bodyPr vert="horz" lIns="96628" tIns="48314" rIns="96628" bIns="48314" rtlCol="0" anchor="b"/>
          <a:lstStyle>
            <a:lvl1pPr algn="l">
              <a:defRPr sz="13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598" y="9519056"/>
            <a:ext cx="2985558" cy="502834"/>
          </a:xfrm>
          <a:prstGeom prst="rect">
            <a:avLst/>
          </a:prstGeom>
        </p:spPr>
        <p:txBody>
          <a:bodyPr vert="horz" lIns="96628" tIns="48314" rIns="96628" bIns="48314" rtlCol="0" anchor="b"/>
          <a:lstStyle>
            <a:lvl1pPr algn="r">
              <a:defRPr sz="1300"/>
            </a:lvl1pPr>
          </a:lstStyle>
          <a:p>
            <a:fld id="{FE556ED8-B64B-4A83-BA5D-3EFF9CA42009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99485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FA43-84C9-F32D-8C32-016CDB996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Shape 2852">
            <a:extLst>
              <a:ext uri="{FF2B5EF4-FFF2-40B4-BE49-F238E27FC236}">
                <a16:creationId xmlns:a16="http://schemas.microsoft.com/office/drawing/2014/main" id="{4CA2F99C-AE2B-2AB0-95E3-A4C14A9F3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3" name="Shape 2853">
            <a:extLst>
              <a:ext uri="{FF2B5EF4-FFF2-40B4-BE49-F238E27FC236}">
                <a16:creationId xmlns:a16="http://schemas.microsoft.com/office/drawing/2014/main" id="{FED82253-A6DC-D4D7-D88F-D3EC1747BB0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57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6ED8-B64B-4A83-BA5D-3EFF9CA42009}" type="slidenum">
              <a:rPr lang="nl-BE" smtClean="0"/>
              <a:t>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688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het filmpje getuigen enkele jonge professionals wat de opleiding en buddy zijn voor hen betekent. </a:t>
            </a:r>
          </a:p>
          <a:p>
            <a:r>
              <a:rPr lang="nl-BE" dirty="0"/>
              <a:t>Ook de quote van Peggy Van Casteren, hoofd CSR Johnson&amp;Johnson Benelux in ‘Ondernemen’ van Etion spreekt boekdelen.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6ED8-B64B-4A83-BA5D-3EFF9CA42009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796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Shape 28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3" name="Shape 28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6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6ED8-B64B-4A83-BA5D-3EFF9CA42009}" type="slidenum">
              <a:rPr lang="nl-BE" smtClean="0"/>
              <a:t>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557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77E3E-BD40-4756-867C-68A32072C131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6206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031E-CA6B-C74B-BB35-B7EADD6BA8F5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003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9FF6-A93B-1249-9FD5-355C88CDD8C4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322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E872-B207-EA45-8CE9-96FB659A6433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242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D331-02D0-274A-B135-0FD518E50252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708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6649-58CA-A44B-AB91-586C8F635AD5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530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36142-AAE9-8940-B8B4-4837299DFC12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314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1B75-F7CC-A041-ADF8-CC4A9ADC8C7D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30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DF7F7-6671-B94B-BABF-E6DDBBA02426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50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A881-B83A-3A45-AE8D-5C4F40F763E1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824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4147-AF62-184D-B886-40BE14198CC1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359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0EFA-E980-354F-981A-A9A3FC606620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751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03E89-3B63-804F-BE4E-DFC2E2DBB6D6}" type="datetime1">
              <a:rPr lang="nl-BE" smtClean="0"/>
              <a:t>14/01/2025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FD1DE-8CC8-414C-9BF5-7C7029A02ED8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182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hyperlink" Target="https://turnhout.rotary2140.org/en/agenda/show/79291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2EeTa4jurc" TargetMode="External"/><Relationship Id="rId13" Type="http://schemas.openxmlformats.org/officeDocument/2006/relationships/hyperlink" Target="https://www.rotaryturnhout.be/amaryllis/" TargetMode="External"/><Relationship Id="rId3" Type="http://schemas.openxmlformats.org/officeDocument/2006/relationships/hyperlink" Target="https://www.yarvlaanderen.be/" TargetMode="External"/><Relationship Id="rId7" Type="http://schemas.openxmlformats.org/officeDocument/2006/relationships/hyperlink" Target="https://www.youtube.com/watch?v=fbAbYQHqhzY" TargetMode="External"/><Relationship Id="rId12" Type="http://schemas.openxmlformats.org/officeDocument/2006/relationships/hyperlink" Target="https://www.youtube.com/watch?v=8T9wZX6SzE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watch?v=34XDYIzRPCU" TargetMode="External"/><Relationship Id="rId5" Type="http://schemas.openxmlformats.org/officeDocument/2006/relationships/hyperlink" Target="https://www.armentekort.be/buddy/" TargetMode="External"/><Relationship Id="rId10" Type="http://schemas.openxmlformats.org/officeDocument/2006/relationships/hyperlink" Target="https://www.yarvlaanderen.be/jongeren-aan-het-woord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bing.com/ck/a?!&amp;&amp;p=f5f7bbee5c3e6da6JmltdHM9MTcyOTM4MjQwMCZpZ3VpZD0xNjExMTJmMC0wMWM2LTZjNGYtMTlmNy0wNjg0MDBjNjZkNjUmaW5zaWQ9NTIwMg&amp;ptn=3&amp;ver=2&amp;hsh=3&amp;fclid=161112f0-01c6-6c4f-19f7-068400c66d65&amp;psq=schuppen+yar+vlaanderen&amp;u=a1aHR0cHM6Ly93d3cueWFydmxhYW5kZXJlbi5iZS9jYW52YXMtcmVwb3J0ZWdlLXNjaHVwcGVuLXZhbi1waWV0LWdyZWdvb3Iv&amp;ntb=1" TargetMode="Externa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https://th.bing.com/th/id/OIP.30aD_3bST-og4OQ4NAJy2gHaHZ?w=216&amp;h=215&amp;c=7&amp;r=0&amp;o=5&amp;dpr=1.3&amp;pid=1.7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uoforajob.be/en/homepage/" TargetMode="External"/><Relationship Id="rId13" Type="http://schemas.openxmlformats.org/officeDocument/2006/relationships/hyperlink" Target="https://www.youtube.com/watch?v=34XDYIzRPCU" TargetMode="External"/><Relationship Id="rId3" Type="http://schemas.openxmlformats.org/officeDocument/2006/relationships/hyperlink" Target="mailto:amaryllisproject@hotmail.com" TargetMode="External"/><Relationship Id="rId7" Type="http://schemas.openxmlformats.org/officeDocument/2006/relationships/hyperlink" Target="https://www.rotaryturnhout.be/amaryllis/" TargetMode="External"/><Relationship Id="rId12" Type="http://schemas.openxmlformats.org/officeDocument/2006/relationships/hyperlink" Target="https://www.youtube.com/watch?v=8T9wZX6SzEU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://www.yarvlaanderen.b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oen.froberg@yarvlaanderen.be" TargetMode="External"/><Relationship Id="rId11" Type="http://schemas.openxmlformats.org/officeDocument/2006/relationships/hyperlink" Target="http://www.armentekort.be/kempen" TargetMode="External"/><Relationship Id="rId5" Type="http://schemas.openxmlformats.org/officeDocument/2006/relationships/hyperlink" Target="mailto:armentekort@blenders.be" TargetMode="External"/><Relationship Id="rId15" Type="http://schemas.openxmlformats.org/officeDocument/2006/relationships/hyperlink" Target="https://www.yarvlaanderen.be/jongeren-aan-het-woord/" TargetMode="External"/><Relationship Id="rId10" Type="http://schemas.openxmlformats.org/officeDocument/2006/relationships/hyperlink" Target="https://www.youtube.com/watch?v=v2EeTa4jurc" TargetMode="External"/><Relationship Id="rId4" Type="http://schemas.openxmlformats.org/officeDocument/2006/relationships/hyperlink" Target="mailto:turnhout@duoforajob.be" TargetMode="External"/><Relationship Id="rId9" Type="http://schemas.openxmlformats.org/officeDocument/2006/relationships/hyperlink" Target="https://www.youtube.com/watch?v=fbAbYQHqhzY" TargetMode="External"/><Relationship Id="rId14" Type="http://schemas.openxmlformats.org/officeDocument/2006/relationships/hyperlink" Target="https://www.bing.com/ck/a?!&amp;&amp;p=f5f7bbee5c3e6da6JmltdHM9MTcyOTM4MjQwMCZpZ3VpZD0xNjExMTJmMC0wMWM2LTZjNGYtMTlmNy0wNjg0MDBjNjZkNjUmaW5zaWQ9NTIwMg&amp;ptn=3&amp;ver=2&amp;hsh=3&amp;fclid=161112f0-01c6-6c4f-19f7-068400c66d65&amp;psq=schuppen+yar+vlaanderen&amp;u=a1aHR0cHM6Ly93d3cueWFydmxhYW5kZXJlbi5iZS9jYW52YXMtcmVwb3J0ZWdlLXNjaHVwcGVuLXZhbi1waWV0LWdyZWdvb3Iv&amp;ntb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F0A78-20CF-5740-8F6F-03A9C215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11583FCC-E806-1DB6-1E09-835626BFC21C}"/>
              </a:ext>
            </a:extLst>
          </p:cNvPr>
          <p:cNvSpPr txBox="1"/>
          <p:nvPr/>
        </p:nvSpPr>
        <p:spPr>
          <a:xfrm>
            <a:off x="8087639" y="1315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869F1B-ED53-E00C-B905-5A80E325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4565"/>
            <a:ext cx="7370561" cy="2406422"/>
          </a:xfrm>
        </p:spPr>
        <p:txBody>
          <a:bodyPr>
            <a:normAutofit/>
          </a:bodyPr>
          <a:lstStyle/>
          <a:p>
            <a:pPr algn="ctr"/>
            <a:br>
              <a:rPr lang="nl-BE" sz="4800" dirty="0">
                <a:solidFill>
                  <a:schemeClr val="accent2"/>
                </a:solidFill>
              </a:rPr>
            </a:br>
            <a:endParaRPr lang="nl-BE" sz="4800" dirty="0">
              <a:solidFill>
                <a:schemeClr val="accent2"/>
              </a:solidFill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9EE1182-0CA2-7004-4D46-ABA4B09E8A7D}"/>
              </a:ext>
            </a:extLst>
          </p:cNvPr>
          <p:cNvGrpSpPr/>
          <p:nvPr/>
        </p:nvGrpSpPr>
        <p:grpSpPr>
          <a:xfrm>
            <a:off x="1787347" y="520821"/>
            <a:ext cx="9084778" cy="1107996"/>
            <a:chOff x="1822322" y="5914676"/>
            <a:chExt cx="9084778" cy="1107996"/>
          </a:xfrm>
        </p:grpSpPr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7C2675A9-AF56-CE54-B789-2C1E5394E4FB}"/>
                </a:ext>
              </a:extLst>
            </p:cNvPr>
            <p:cNvSpPr txBox="1"/>
            <p:nvPr/>
          </p:nvSpPr>
          <p:spPr>
            <a:xfrm>
              <a:off x="1822322" y="5914676"/>
              <a:ext cx="908477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accent2"/>
                  </a:solidFill>
                  <a:latin typeface="Salted Regular" pitchFamily="2" charset="0"/>
                </a:rPr>
                <a:t>The Magic of Coaching</a:t>
              </a:r>
            </a:p>
          </p:txBody>
        </p: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0D3B2368-C1CF-D9DC-9D02-EA28E19C27AE}"/>
                </a:ext>
              </a:extLst>
            </p:cNvPr>
            <p:cNvCxnSpPr>
              <a:cxnSpLocks/>
            </p:cNvCxnSpPr>
            <p:nvPr/>
          </p:nvCxnSpPr>
          <p:spPr>
            <a:xfrm>
              <a:off x="3610746" y="5915990"/>
              <a:ext cx="490306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CF66AD7-B0A1-A94B-7F97-3A5079F3DD0C}"/>
              </a:ext>
            </a:extLst>
          </p:cNvPr>
          <p:cNvSpPr txBox="1">
            <a:spLocks/>
          </p:cNvSpPr>
          <p:nvPr/>
        </p:nvSpPr>
        <p:spPr>
          <a:xfrm>
            <a:off x="-1" y="-201775"/>
            <a:ext cx="11632327" cy="25942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F8ED61B-4A78-EAB3-AB80-FD2E5E0ED532}"/>
              </a:ext>
            </a:extLst>
          </p:cNvPr>
          <p:cNvSpPr/>
          <p:nvPr/>
        </p:nvSpPr>
        <p:spPr>
          <a:xfrm>
            <a:off x="3593580" y="404859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nl-B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DA49A55-8668-C12F-2096-4FD561D3E057}"/>
              </a:ext>
            </a:extLst>
          </p:cNvPr>
          <p:cNvSpPr txBox="1"/>
          <p:nvPr/>
        </p:nvSpPr>
        <p:spPr>
          <a:xfrm>
            <a:off x="6367606" y="2342885"/>
            <a:ext cx="4748416" cy="101566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nl-BE" sz="6000" dirty="0">
                <a:solidFill>
                  <a:schemeClr val="accent1">
                    <a:lumMod val="75000"/>
                  </a:schemeClr>
                </a:solidFill>
              </a:rPr>
              <a:t>13 maart 2025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6553E6-45FC-40B2-1B23-DDE28B913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87" y="2448219"/>
            <a:ext cx="2704216" cy="26749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C35386-75A3-92E0-4714-39EC3CC2C1F8}"/>
              </a:ext>
            </a:extLst>
          </p:cNvPr>
          <p:cNvSpPr txBox="1"/>
          <p:nvPr/>
        </p:nvSpPr>
        <p:spPr>
          <a:xfrm>
            <a:off x="4018548" y="4676933"/>
            <a:ext cx="7822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19.30u in Thomas More Campus Turnhout</a:t>
            </a:r>
          </a:p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Campus Blairon 800, Turnhout</a:t>
            </a:r>
          </a:p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Inschrijven via Polaris</a:t>
            </a:r>
            <a:endParaRPr lang="nl-BE" sz="3200" dirty="0">
              <a:solidFill>
                <a:schemeClr val="accent1">
                  <a:lumMod val="75000"/>
                </a:schemeClr>
              </a:solidFill>
              <a:latin typeface="Avenir Light" panose="020B0402020203020204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88840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44A40-BC19-7CAA-07F7-C4FD8CB4D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3565"/>
            <a:ext cx="11137900" cy="5286086"/>
          </a:xfrm>
        </p:spPr>
        <p:txBody>
          <a:bodyPr>
            <a:normAutofit/>
          </a:bodyPr>
          <a:lstStyle/>
          <a:p>
            <a:pPr algn="l"/>
            <a:endParaRPr lang="nl-BE" dirty="0">
              <a:solidFill>
                <a:srgbClr val="212121"/>
              </a:solidFill>
              <a:latin typeface="Helvetica" pitchFamily="2" charset="0"/>
            </a:endParaRPr>
          </a:p>
          <a:p>
            <a:pPr algn="l"/>
            <a:r>
              <a:rPr lang="nl-BE" sz="3200" dirty="0">
                <a:solidFill>
                  <a:schemeClr val="accent2"/>
                </a:solidFill>
                <a:latin typeface="Avenir Light" panose="020B0402020203020204" pitchFamily="34" charset="77"/>
              </a:rPr>
              <a:t>P</a:t>
            </a:r>
            <a:r>
              <a:rPr lang="nl-BE" sz="3200" u="none" strike="noStrike" dirty="0">
                <a:solidFill>
                  <a:schemeClr val="accent2"/>
                </a:solidFill>
                <a:effectLst/>
                <a:latin typeface="Avenir Light" panose="020B0402020203020204" pitchFamily="34" charset="77"/>
              </a:rPr>
              <a:t>rogramma</a:t>
            </a:r>
            <a:endParaRPr lang="nl-BE" sz="3200" dirty="0">
              <a:solidFill>
                <a:schemeClr val="accent2"/>
              </a:solidFill>
              <a:latin typeface="Avenir Light" panose="020B0402020203020204" pitchFamily="34" charset="77"/>
            </a:endParaRPr>
          </a:p>
          <a:p>
            <a:pPr algn="l"/>
            <a:endParaRPr lang="nl-BE" u="none" strike="noStrike" dirty="0">
              <a:solidFill>
                <a:schemeClr val="accent1">
                  <a:lumMod val="75000"/>
                </a:schemeClr>
              </a:solidFill>
              <a:effectLst/>
              <a:latin typeface="Avenir Light" panose="020B0402020203020204" pitchFamily="34" charset="77"/>
            </a:endParaRPr>
          </a:p>
          <a:p>
            <a:pPr algn="l"/>
            <a:r>
              <a:rPr lang="nl-BE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19.30u		Inloop in de foyer en eerste kennismaking bij een welkomsdrankje</a:t>
            </a:r>
          </a:p>
          <a:p>
            <a:pPr algn="l"/>
            <a:r>
              <a:rPr lang="nl-BE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20.00u		</a:t>
            </a:r>
            <a:r>
              <a:rPr lang="nl-BE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W</a:t>
            </a:r>
            <a:r>
              <a:rPr lang="nl-BE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elkom in het auditorium</a:t>
            </a:r>
          </a:p>
          <a:p>
            <a:pPr algn="l"/>
            <a:r>
              <a:rPr lang="nl-BE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20.10u		Keynote Peggy De Prins</a:t>
            </a:r>
          </a:p>
          <a:p>
            <a:pPr algn="l"/>
            <a:r>
              <a:rPr lang="nl-BE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20.40u		Ludiek intermezzo rond coaching</a:t>
            </a:r>
          </a:p>
          <a:p>
            <a:pPr algn="l"/>
            <a:r>
              <a:rPr lang="nl-BE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21.00u		</a:t>
            </a:r>
            <a:r>
              <a:rPr lang="nl-BE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Korte voorstelling van de 3 trajecten </a:t>
            </a:r>
          </a:p>
          <a:p>
            <a:pPr algn="l"/>
            <a:r>
              <a:rPr lang="nl-BE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21.30u 	Bezoek aan de 3 organisaties tijdens de receptie in de foyer</a:t>
            </a:r>
          </a:p>
          <a:p>
            <a:pPr algn="l"/>
            <a:endParaRPr lang="nl-BE" dirty="0">
              <a:solidFill>
                <a:schemeClr val="accent1">
                  <a:lumMod val="75000"/>
                </a:schemeClr>
              </a:solidFill>
              <a:latin typeface="Avenir Light" panose="020B0402020203020204" pitchFamily="34" charset="77"/>
            </a:endParaRPr>
          </a:p>
          <a:p>
            <a:r>
              <a:rPr lang="nl-BE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Doelgroep: Rotariërs, HR-managers, bedrijfsleiders, kandidaat coaches, …</a:t>
            </a:r>
          </a:p>
          <a:p>
            <a:pPr algn="l"/>
            <a:endParaRPr lang="nl-BE" dirty="0">
              <a:solidFill>
                <a:srgbClr val="212121"/>
              </a:solidFill>
              <a:latin typeface="Helvetica" pitchFamily="2" charset="0"/>
            </a:endParaRPr>
          </a:p>
          <a:p>
            <a:pPr algn="l"/>
            <a:endParaRPr lang="nl-BE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325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5ACD46-6B39-7DA5-3EC8-6DA9BA80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FAA5C47-39EF-3BB8-7852-877DD2A2AA15}"/>
              </a:ext>
            </a:extLst>
          </p:cNvPr>
          <p:cNvSpPr/>
          <p:nvPr/>
        </p:nvSpPr>
        <p:spPr>
          <a:xfrm>
            <a:off x="0" y="0"/>
            <a:ext cx="121920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>
                <a:solidFill>
                  <a:schemeClr val="accent2"/>
                </a:solidFill>
                <a:latin typeface="Salted Regular" pitchFamily="2" charset="0"/>
                <a:ea typeface="+mj-ea"/>
                <a:cs typeface="+mj-cs"/>
              </a:rPr>
              <a:t>Peggy De Prins</a:t>
            </a:r>
          </a:p>
          <a:p>
            <a:pPr algn="ctr"/>
            <a:endParaRPr lang="nl-BE" sz="4000" dirty="0">
              <a:solidFill>
                <a:srgbClr val="00B0F0"/>
              </a:solidFill>
            </a:endParaRPr>
          </a:p>
          <a:p>
            <a:pPr algn="ctr"/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Het ontwikkelen van coachingcompetenties gebeurt niet alleen binnen de muren van een bedrijf of via een klassieke opleiding. </a:t>
            </a:r>
          </a:p>
          <a:p>
            <a:pPr algn="ctr"/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Het kan ook via vrijwilligerswerk. </a:t>
            </a:r>
          </a:p>
          <a:p>
            <a:pPr algn="ctr"/>
            <a:endParaRPr lang="nl-BE" sz="4000" dirty="0">
              <a:solidFill>
                <a:srgbClr val="00B0F0"/>
              </a:solidFill>
              <a:latin typeface="Avenir Light" panose="020B0402020203020204" pitchFamily="34" charset="77"/>
            </a:endParaRPr>
          </a:p>
          <a:p>
            <a:pPr algn="ctr"/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Deze vorm van leren is een </a:t>
            </a:r>
            <a:r>
              <a:rPr lang="nl-BE" sz="3600" b="1" dirty="0">
                <a:solidFill>
                  <a:schemeClr val="accent2"/>
                </a:solidFill>
                <a:latin typeface="Avenir Light" panose="020B0402020203020204" pitchFamily="34" charset="77"/>
              </a:rPr>
              <a:t>TRIPLE WIN </a:t>
            </a:r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voor</a:t>
            </a:r>
          </a:p>
          <a:p>
            <a:pPr algn="ctr"/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bedrijf</a:t>
            </a:r>
          </a:p>
          <a:p>
            <a:pPr algn="ctr"/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werknemers</a:t>
            </a:r>
          </a:p>
          <a:p>
            <a:pPr algn="ctr"/>
            <a:r>
              <a:rPr lang="nl-BE" sz="3600" dirty="0">
                <a:solidFill>
                  <a:srgbClr val="00B0F0"/>
                </a:solidFill>
                <a:latin typeface="Avenir Light" panose="020B0402020203020204" pitchFamily="34" charset="77"/>
              </a:rPr>
              <a:t>mensen in een kwetsbare situatie</a:t>
            </a:r>
          </a:p>
          <a:p>
            <a:pPr algn="ctr"/>
            <a:endParaRPr lang="nl-BE" sz="4000" b="1" dirty="0">
              <a:solidFill>
                <a:srgbClr val="00B0F0"/>
              </a:solidFill>
            </a:endParaRPr>
          </a:p>
          <a:p>
            <a:pPr algn="ctr"/>
            <a:endParaRPr lang="nl-BE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08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Lettertype, logo, Graphics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229165B1-09CD-FC96-93A2-D4E7F209E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55" y="1809812"/>
            <a:ext cx="2569585" cy="255806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Lettertype, logo, Graphics, cirkel&#10;&#10;Automatisch gegenereerde beschrijving">
            <a:hlinkClick r:id="rId5"/>
            <a:extLst>
              <a:ext uri="{FF2B5EF4-FFF2-40B4-BE49-F238E27FC236}">
                <a16:creationId xmlns:a16="http://schemas.microsoft.com/office/drawing/2014/main" id="{7444E2B5-E047-5F33-EA1D-99438149D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9703" y="1913013"/>
            <a:ext cx="2880360" cy="22826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B1FF832-099E-5232-3BFD-C91E9204AE89}"/>
              </a:ext>
            </a:extLst>
          </p:cNvPr>
          <p:cNvSpPr txBox="1"/>
          <p:nvPr/>
        </p:nvSpPr>
        <p:spPr>
          <a:xfrm>
            <a:off x="4791432" y="4064058"/>
            <a:ext cx="25816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Nieuwkomers begeleiden naar:</a:t>
            </a:r>
            <a:br>
              <a:rPr lang="nl-NL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1/ Opleiding</a:t>
            </a:r>
          </a:p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2/ Stageplaats </a:t>
            </a:r>
          </a:p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3/ Job </a:t>
            </a:r>
          </a:p>
          <a:p>
            <a:endParaRPr lang="nl-BE" sz="1400" u="sng" strike="noStrike" dirty="0">
              <a:solidFill>
                <a:srgbClr val="0078D7"/>
              </a:solidFill>
              <a:effectLst/>
              <a:latin typeface="Avenir Light" panose="020B0402020203020204" pitchFamily="34" charset="77"/>
              <a:hlinkClick r:id="rId7" tooltip="https://www.youtube.com/watch?v=fbAbYQHqhzY"/>
            </a:endParaRPr>
          </a:p>
          <a:p>
            <a:r>
              <a:rPr lang="en-BE" sz="1400" u="sng" strike="noStrike">
                <a:solidFill>
                  <a:srgbClr val="0078D7"/>
                </a:solidFill>
                <a:effectLst/>
                <a:latin typeface="Avenir Light" panose="020B0402020203020204" pitchFamily="34" charset="77"/>
                <a:hlinkClick r:id="rId7" tooltip="https://www.youtube.com/watch?v=fbAbYQHqhzY"/>
              </a:rPr>
              <a:t>Getuigenis John Boks</a:t>
            </a:r>
            <a:r>
              <a:rPr lang="en-BE" sz="1400" u="none" strike="noStrike">
                <a:solidFill>
                  <a:srgbClr val="212121"/>
                </a:solidFill>
                <a:effectLst/>
                <a:latin typeface="Avenir Light" panose="020B0402020203020204" pitchFamily="34" charset="77"/>
              </a:rPr>
              <a:t> </a:t>
            </a:r>
            <a:endParaRPr lang="nl-NL" sz="1400" u="none" strike="noStrike" dirty="0">
              <a:solidFill>
                <a:schemeClr val="accent5">
                  <a:lumMod val="50000"/>
                </a:schemeClr>
              </a:solidFill>
              <a:effectLst/>
              <a:latin typeface="Avenir Light" panose="020B0402020203020204" pitchFamily="34" charset="77"/>
            </a:endParaRPr>
          </a:p>
          <a:p>
            <a:r>
              <a:rPr lang="en-BE" sz="1400" u="sng" strike="noStrike">
                <a:solidFill>
                  <a:srgbClr val="0078D7"/>
                </a:solidFill>
                <a:effectLst/>
                <a:latin typeface="Avenir Light" panose="020B0402020203020204" pitchFamily="34" charset="77"/>
                <a:hlinkClick r:id="rId8" tooltip="https://www.youtube.com/watch?v=v2EeTa4jurc"/>
              </a:rPr>
              <a:t>Getuigenis Mohamad</a:t>
            </a:r>
            <a:endParaRPr lang="nl-NL" sz="1400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3548471-05AD-888A-9125-26060D25284E}"/>
              </a:ext>
            </a:extLst>
          </p:cNvPr>
          <p:cNvSpPr txBox="1"/>
          <p:nvPr/>
        </p:nvSpPr>
        <p:spPr>
          <a:xfrm>
            <a:off x="1028799" y="4536486"/>
            <a:ext cx="275188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>
                <a:solidFill>
                  <a:schemeClr val="accent5">
                    <a:lumMod val="50000"/>
                  </a:schemeClr>
                </a:solidFill>
              </a:rPr>
              <a:t>Jongeren laten ervaren dat ze zelf verantwoordelijk </a:t>
            </a:r>
          </a:p>
          <a:p>
            <a:r>
              <a:rPr lang="nl-BE" sz="1800" dirty="0">
                <a:solidFill>
                  <a:schemeClr val="accent5">
                    <a:lumMod val="50000"/>
                  </a:schemeClr>
                </a:solidFill>
              </a:rPr>
              <a:t>zijn voor hun keuzes</a:t>
            </a:r>
          </a:p>
          <a:p>
            <a: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228600" algn="l"/>
                <a:tab pos="229235" algn="l"/>
              </a:tabLst>
            </a:pPr>
            <a:endParaRPr lang="nl-NL" sz="1400" spc="-90" baseline="0" dirty="0">
              <a:latin typeface="Lucida Sans Unicode"/>
              <a:cs typeface="Lucida Sans Unicode"/>
              <a:hlinkClick r:id="rId9"/>
            </a:endParaRPr>
          </a:p>
          <a:p>
            <a: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228600" algn="l"/>
                <a:tab pos="229235" algn="l"/>
              </a:tabLst>
            </a:pPr>
            <a:r>
              <a:rPr lang="nl-NL" sz="1400" spc="-90" baseline="0" dirty="0">
                <a:latin typeface="Avenir Light" panose="020B0402020203020204" pitchFamily="34" charset="77"/>
                <a:cs typeface="Lucida Sans Unicode"/>
                <a:hlinkClick r:id="rId9"/>
              </a:rPr>
              <a:t>Schuppen</a:t>
            </a:r>
            <a:r>
              <a:rPr lang="nl-NL" sz="1400" spc="-90" baseline="0" dirty="0">
                <a:latin typeface="Avenir Light" panose="020B0402020203020204" pitchFamily="34" charset="77"/>
                <a:cs typeface="Lucida Sans Unicode"/>
              </a:rPr>
              <a:t> 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229235" algn="l"/>
              </a:tabLst>
              <a:defRPr/>
            </a:pPr>
            <a:r>
              <a:rPr lang="nl-NL" sz="1400" spc="-90" baseline="0" dirty="0">
                <a:latin typeface="Avenir Light" panose="020B0402020203020204" pitchFamily="34" charset="77"/>
                <a:cs typeface="Lucida Sans Unicode"/>
                <a:hlinkClick r:id="rId10"/>
              </a:rPr>
              <a:t>Getuigenissen jongeren</a:t>
            </a:r>
            <a:endParaRPr lang="nl-NL" sz="1400" spc="-90" baseline="0" dirty="0">
              <a:latin typeface="Avenir Light" panose="020B0402020203020204" pitchFamily="34" charset="77"/>
              <a:cs typeface="Lucida Sans Unicode"/>
            </a:endParaRPr>
          </a:p>
          <a:p>
            <a:endParaRPr lang="en-BE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98F4B92-5573-BE85-3E09-26B378288711}"/>
              </a:ext>
            </a:extLst>
          </p:cNvPr>
          <p:cNvSpPr txBox="1"/>
          <p:nvPr/>
        </p:nvSpPr>
        <p:spPr>
          <a:xfrm>
            <a:off x="8309349" y="4536486"/>
            <a:ext cx="27518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>
                <a:solidFill>
                  <a:schemeClr val="accent5">
                    <a:lumMod val="50000"/>
                  </a:schemeClr>
                </a:solidFill>
              </a:rPr>
              <a:t>Empowerment van mensen </a:t>
            </a:r>
          </a:p>
          <a:p>
            <a:r>
              <a:rPr lang="nl-BE" sz="1800" dirty="0">
                <a:solidFill>
                  <a:schemeClr val="accent5">
                    <a:lumMod val="50000"/>
                  </a:schemeClr>
                </a:solidFill>
              </a:rPr>
              <a:t>in kansarmoede en </a:t>
            </a:r>
          </a:p>
          <a:p>
            <a:r>
              <a:rPr lang="nl-BE" sz="1800" dirty="0">
                <a:solidFill>
                  <a:schemeClr val="accent5">
                    <a:lumMod val="50000"/>
                  </a:schemeClr>
                </a:solidFill>
              </a:rPr>
              <a:t>vergroten van hun netwerk</a:t>
            </a:r>
          </a:p>
          <a:p>
            <a:endParaRPr lang="nl-BE" sz="1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nl-BE" sz="1400" dirty="0">
                <a:solidFill>
                  <a:srgbClr val="F28825"/>
                </a:solidFill>
                <a:latin typeface="Avenir Light" panose="020B0402020203020204" pitchFamily="34" charset="77"/>
                <a:hlinkClick r:id="rId11"/>
              </a:rPr>
              <a:t>Brief van Ness aan John</a:t>
            </a:r>
            <a:endParaRPr lang="nl-BE" sz="1400" dirty="0">
              <a:solidFill>
                <a:srgbClr val="F28825"/>
              </a:solidFill>
              <a:latin typeface="Avenir Light" panose="020B0402020203020204" pitchFamily="34" charset="77"/>
            </a:endParaRPr>
          </a:p>
          <a:p>
            <a:r>
              <a:rPr lang="nl-BE" sz="1400" dirty="0">
                <a:solidFill>
                  <a:srgbClr val="F28825"/>
                </a:solidFill>
                <a:latin typeface="Avenir Light" panose="020B0402020203020204" pitchFamily="34" charset="77"/>
                <a:hlinkClick r:id="rId12"/>
              </a:rPr>
              <a:t>Getuigenissen</a:t>
            </a:r>
            <a:endParaRPr lang="nl-BE" sz="1400" dirty="0">
              <a:solidFill>
                <a:srgbClr val="F28825"/>
              </a:solidFill>
              <a:latin typeface="Avenir Light" panose="020B0402020203020204" pitchFamily="34" charset="77"/>
            </a:endParaRPr>
          </a:p>
        </p:txBody>
      </p:sp>
      <p:pic>
        <p:nvPicPr>
          <p:cNvPr id="26" name="Picture 6" descr="A logo with flowers and tex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60B792D8-671E-9265-5D0C-5B8DE262EF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13" y="1316614"/>
            <a:ext cx="2879083" cy="2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nk_StoryvideoAd_Drie_redenen (1).mp4" descr="Think_StoryvideoAd_Drie_redenen (1).mp4">
            <a:hlinkClick r:id="" action="ppaction://media"/>
            <a:extLst>
              <a:ext uri="{FF2B5EF4-FFF2-40B4-BE49-F238E27FC236}">
                <a16:creationId xmlns:a16="http://schemas.microsoft.com/office/drawing/2014/main" id="{C6E6B019-A6EB-DF4A-B3C7-AD44B6BBB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1" y="0"/>
            <a:ext cx="3775934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11724F-78CC-7846-98F5-BBB3E3E30033}"/>
              </a:ext>
            </a:extLst>
          </p:cNvPr>
          <p:cNvSpPr txBox="1"/>
          <p:nvPr/>
        </p:nvSpPr>
        <p:spPr>
          <a:xfrm>
            <a:off x="5384800" y="1032933"/>
            <a:ext cx="300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2075" lvl="1"/>
            <a:br>
              <a:rPr lang="nl-BE" sz="2000" dirty="0">
                <a:solidFill>
                  <a:schemeClr val="bg1"/>
                </a:solidFill>
              </a:rPr>
            </a:br>
            <a:r>
              <a:rPr lang="nl-BE" sz="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843C67-941F-654C-931C-37E2E2BB0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881" y="132688"/>
            <a:ext cx="5987165" cy="452134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B532EEA-B2B9-C78C-1E8B-F2104988D583}"/>
              </a:ext>
            </a:extLst>
          </p:cNvPr>
          <p:cNvSpPr txBox="1"/>
          <p:nvPr/>
        </p:nvSpPr>
        <p:spPr>
          <a:xfrm>
            <a:off x="5684881" y="5200332"/>
            <a:ext cx="5987165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schemeClr val="accent2"/>
                </a:solidFill>
                <a:latin typeface="Salted Regular" pitchFamily="2" charset="0"/>
              </a:rPr>
              <a:t>vrijwilligers</a:t>
            </a:r>
            <a:r>
              <a:rPr lang="nl-BE" sz="4000" dirty="0">
                <a:solidFill>
                  <a:schemeClr val="accent2"/>
                </a:solidFill>
              </a:rPr>
              <a:t>  </a:t>
            </a:r>
            <a:r>
              <a:rPr lang="nl-BE" sz="4000" dirty="0">
                <a:solidFill>
                  <a:schemeClr val="accent2"/>
                </a:solidFill>
                <a:latin typeface="Salted Regular" pitchFamily="2" charset="0"/>
              </a:rPr>
              <a:t>GETUIGEN</a:t>
            </a:r>
            <a:r>
              <a:rPr lang="nl-BE" sz="40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58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E2A0DB55-D6CA-1545-870A-947574C0BA11}"/>
              </a:ext>
            </a:extLst>
          </p:cNvPr>
          <p:cNvSpPr txBox="1"/>
          <p:nvPr/>
        </p:nvSpPr>
        <p:spPr>
          <a:xfrm>
            <a:off x="8087639" y="1315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8E55DB5-FB93-D349-B7EB-152055B5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4565"/>
            <a:ext cx="7370561" cy="2406422"/>
          </a:xfrm>
        </p:spPr>
        <p:txBody>
          <a:bodyPr>
            <a:normAutofit/>
          </a:bodyPr>
          <a:lstStyle/>
          <a:p>
            <a:pPr algn="ctr"/>
            <a:br>
              <a:rPr lang="nl-BE" sz="4800" dirty="0">
                <a:solidFill>
                  <a:schemeClr val="accent2"/>
                </a:solidFill>
              </a:rPr>
            </a:br>
            <a:endParaRPr lang="nl-BE" sz="4800" dirty="0">
              <a:solidFill>
                <a:schemeClr val="accent2"/>
              </a:solidFill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3D891F9-F3F2-9C49-BA04-79A6C119387A}"/>
              </a:ext>
            </a:extLst>
          </p:cNvPr>
          <p:cNvGrpSpPr/>
          <p:nvPr/>
        </p:nvGrpSpPr>
        <p:grpSpPr>
          <a:xfrm>
            <a:off x="415636" y="351491"/>
            <a:ext cx="11216690" cy="1805302"/>
            <a:chOff x="3438841" y="5915989"/>
            <a:chExt cx="5244342" cy="2587959"/>
          </a:xfrm>
        </p:grpSpPr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2A8772DD-1F11-4341-AE6B-59E0813FD08C}"/>
                </a:ext>
              </a:extLst>
            </p:cNvPr>
            <p:cNvSpPr txBox="1"/>
            <p:nvPr/>
          </p:nvSpPr>
          <p:spPr>
            <a:xfrm>
              <a:off x="3438841" y="6380290"/>
              <a:ext cx="5244342" cy="2123658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accent2"/>
                  </a:solidFill>
                  <a:latin typeface="Salted Regular" pitchFamily="2" charset="0"/>
                </a:rPr>
                <a:t>The Magic of Coaching</a:t>
              </a:r>
            </a:p>
          </p:txBody>
        </p: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DD9F99E6-7FFC-D746-9C94-0E0B329CD8AC}"/>
                </a:ext>
              </a:extLst>
            </p:cNvPr>
            <p:cNvCxnSpPr>
              <a:cxnSpLocks/>
            </p:cNvCxnSpPr>
            <p:nvPr/>
          </p:nvCxnSpPr>
          <p:spPr>
            <a:xfrm>
              <a:off x="3610746" y="5915990"/>
              <a:ext cx="490306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C721C7A5-90EA-864C-9F00-BECEBF414622}"/>
              </a:ext>
            </a:extLst>
          </p:cNvPr>
          <p:cNvSpPr/>
          <p:nvPr/>
        </p:nvSpPr>
        <p:spPr>
          <a:xfrm>
            <a:off x="3593580" y="404859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nl-B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Afbeelding 1" descr="Afbeeldingsresultaten voor Logo Rotary">
            <a:extLst>
              <a:ext uri="{FF2B5EF4-FFF2-40B4-BE49-F238E27FC236}">
                <a16:creationId xmlns:a16="http://schemas.microsoft.com/office/drawing/2014/main" id="{004B055B-489C-31B3-DFB0-DD13F320F544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21" y="4075461"/>
            <a:ext cx="2093505" cy="20833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C249F84-69CF-F6C4-B2B9-C4D00F5188D8}"/>
              </a:ext>
            </a:extLst>
          </p:cNvPr>
          <p:cNvSpPr txBox="1"/>
          <p:nvPr/>
        </p:nvSpPr>
        <p:spPr>
          <a:xfrm>
            <a:off x="5762003" y="3601425"/>
            <a:ext cx="2651688" cy="101566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nl-BE" sz="6000" dirty="0">
                <a:solidFill>
                  <a:schemeClr val="accent1">
                    <a:lumMod val="75000"/>
                  </a:schemeClr>
                </a:solidFill>
              </a:rPr>
              <a:t>Bijlagen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850899-4E4C-D888-ECDE-7CBDCBAC3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50" y="3859885"/>
            <a:ext cx="2704216" cy="2674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7847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6F8105C-F260-1232-2BC4-17C1BA1B0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"/>
            <a:ext cx="1084933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C7B5A-05F7-B6A3-2E92-F02B61226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5" y="192235"/>
            <a:ext cx="4100622" cy="4135437"/>
          </a:xfrm>
        </p:spPr>
        <p:txBody>
          <a:bodyPr>
            <a:normAutofit/>
          </a:bodyPr>
          <a:lstStyle/>
          <a:p>
            <a:br>
              <a:rPr lang="nl-BE" sz="2400" b="1" dirty="0">
                <a:solidFill>
                  <a:srgbClr val="FF0000"/>
                </a:solidFill>
                <a:latin typeface="Avenir Light" panose="020B0402020203020204" pitchFamily="34" charset="77"/>
              </a:rPr>
            </a:br>
            <a:br>
              <a:rPr lang="nl-BE" sz="2400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</a:br>
            <a:br>
              <a:rPr lang="nl-BE" sz="2400" b="1" dirty="0">
                <a:latin typeface="Avenir Light" panose="020B0402020203020204" pitchFamily="34" charset="77"/>
              </a:rPr>
            </a:br>
            <a:br>
              <a:rPr lang="nl-BE" sz="2400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</a:br>
            <a:endParaRPr lang="nl-BE" sz="2400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81F64A5-71E6-FAA9-9BA5-FF1747CDB06E}"/>
              </a:ext>
            </a:extLst>
          </p:cNvPr>
          <p:cNvSpPr txBox="1"/>
          <p:nvPr/>
        </p:nvSpPr>
        <p:spPr>
          <a:xfrm>
            <a:off x="0" y="334764"/>
            <a:ext cx="1190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>
                <a:solidFill>
                  <a:schemeClr val="accent2"/>
                </a:solidFill>
                <a:latin typeface="Salted Regular" pitchFamily="2" charset="0"/>
                <a:ea typeface="+mj-ea"/>
                <a:cs typeface="+mj-cs"/>
              </a:rPr>
              <a:t>buddy’s, coaches &amp; mentoren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36C4437-8357-9A3E-A951-9509430D63CB}"/>
              </a:ext>
            </a:extLst>
          </p:cNvPr>
          <p:cNvSpPr txBox="1">
            <a:spLocks/>
          </p:cNvSpPr>
          <p:nvPr/>
        </p:nvSpPr>
        <p:spPr>
          <a:xfrm>
            <a:off x="0" y="1745673"/>
            <a:ext cx="11961628" cy="4777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6">
                    <a:lumMod val="10000"/>
                  </a:schemeClr>
                </a:solidFill>
                <a:latin typeface="Salted Regular" pitchFamily="2" charset="0"/>
                <a:ea typeface="+mj-ea"/>
                <a:cs typeface="+mj-cs"/>
              </a:defRPr>
            </a:lvl1pPr>
          </a:lstStyle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b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</a:br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bouwen een vertrouwensrelatie </a:t>
            </a:r>
          </a:p>
          <a:p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ondersteunen mensen vanuit hun eigen krachten, </a:t>
            </a:r>
          </a:p>
          <a:p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zodat ze</a:t>
            </a:r>
          </a:p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voelen dat ze de moeite waard zijn</a:t>
            </a:r>
          </a:p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hun leven weer in eigen handen </a:t>
            </a:r>
            <a:r>
              <a:rPr lang="nl-BE" sz="2800" b="1">
                <a:solidFill>
                  <a:srgbClr val="0070C0"/>
                </a:solidFill>
                <a:latin typeface="Ink Free" panose="03080402000500000000" pitchFamily="66" charset="0"/>
              </a:rPr>
              <a:t>nemen omdat ze positief </a:t>
            </a:r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omringd worden</a:t>
            </a:r>
          </a:p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r>
              <a:rPr lang="nl-BE" sz="2800" b="1" dirty="0">
                <a:solidFill>
                  <a:srgbClr val="0070C0"/>
                </a:solidFill>
                <a:latin typeface="Ink Free" panose="03080402000500000000" pitchFamily="66" charset="0"/>
              </a:rPr>
              <a:t>kiezen voor persoonlijke groei &amp; hiervoor de nodige stappen zetten</a:t>
            </a:r>
          </a:p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endParaRPr lang="nl-BE" sz="2800" b="1" dirty="0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6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777F89-7A9D-8955-E3A4-23F3BC61A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57922"/>
              </p:ext>
            </p:extLst>
          </p:nvPr>
        </p:nvGraphicFramePr>
        <p:xfrm>
          <a:off x="0" y="0"/>
          <a:ext cx="12192000" cy="72029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18141">
                  <a:extLst>
                    <a:ext uri="{9D8B030D-6E8A-4147-A177-3AD203B41FA5}">
                      <a16:colId xmlns:a16="http://schemas.microsoft.com/office/drawing/2014/main" val="2544409450"/>
                    </a:ext>
                  </a:extLst>
                </a:gridCol>
                <a:gridCol w="3453714">
                  <a:extLst>
                    <a:ext uri="{9D8B030D-6E8A-4147-A177-3AD203B41FA5}">
                      <a16:colId xmlns:a16="http://schemas.microsoft.com/office/drawing/2014/main" val="1052105360"/>
                    </a:ext>
                  </a:extLst>
                </a:gridCol>
                <a:gridCol w="3697246">
                  <a:extLst>
                    <a:ext uri="{9D8B030D-6E8A-4147-A177-3AD203B41FA5}">
                      <a16:colId xmlns:a16="http://schemas.microsoft.com/office/drawing/2014/main" val="305904777"/>
                    </a:ext>
                  </a:extLst>
                </a:gridCol>
                <a:gridCol w="3522899">
                  <a:extLst>
                    <a:ext uri="{9D8B030D-6E8A-4147-A177-3AD203B41FA5}">
                      <a16:colId xmlns:a16="http://schemas.microsoft.com/office/drawing/2014/main" val="820023795"/>
                    </a:ext>
                  </a:extLst>
                </a:gridCol>
              </a:tblGrid>
              <a:tr h="520847">
                <a:tc>
                  <a:txBody>
                    <a:bodyPr/>
                    <a:lstStyle/>
                    <a:p>
                      <a:endParaRPr lang="nl-NL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Amaryllis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accent1"/>
                          </a:solidFill>
                        </a:rPr>
                        <a:t>Buddywerking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accent1"/>
                          </a:solidFill>
                        </a:rPr>
                        <a:t>ArmenTeKort</a:t>
                      </a:r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YAR  </a:t>
                      </a:r>
                      <a:r>
                        <a:rPr lang="en-US" sz="1400" dirty="0" err="1">
                          <a:solidFill>
                            <a:schemeClr val="accent1"/>
                          </a:solidFill>
                        </a:rPr>
                        <a:t>Vlaanderen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271814"/>
                  </a:ext>
                </a:extLst>
              </a:tr>
              <a:tr h="329999">
                <a:tc>
                  <a:txBody>
                    <a:bodyPr/>
                    <a:lstStyle/>
                    <a:p>
                      <a:r>
                        <a:rPr lang="nl-NL" sz="1200" noProof="0"/>
                        <a:t>Doelgroep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 dirty="0"/>
                        <a:t>Werkzoekende, hoger opgeleide nieuwkomers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Alleenstaanden &amp; gezinnen in kansarmoede 16 – 55 jaar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Jongeren tussen 17 en 21 jaar</a:t>
                      </a:r>
                      <a:endParaRPr lang="en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447458"/>
                  </a:ext>
                </a:extLst>
              </a:tr>
              <a:tr h="827227">
                <a:tc>
                  <a:txBody>
                    <a:bodyPr/>
                    <a:lstStyle/>
                    <a:p>
                      <a:r>
                        <a:rPr lang="nl-NL" sz="1200" noProof="0"/>
                        <a:t>Doel van coaching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Begeleiden naar:</a:t>
                      </a:r>
                      <a:br>
                        <a:rPr lang="nl-NL" sz="1200" noProof="0"/>
                      </a:br>
                      <a:r>
                        <a:rPr lang="nl-NL" sz="1200" noProof="0"/>
                        <a:t>1/ Opleiding</a:t>
                      </a:r>
                    </a:p>
                    <a:p>
                      <a:r>
                        <a:rPr lang="nl-NL" sz="1200" noProof="0"/>
                        <a:t>2/ Stageplaats </a:t>
                      </a:r>
                    </a:p>
                    <a:p>
                      <a:r>
                        <a:rPr lang="nl-NL" sz="1200" noProof="0"/>
                        <a:t>3/ Job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Empowerment van mensen in kansarmoede en vergroten van hun netwerk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Jongeren laten ervaren dat ze zelf verantwoordelijk zijn voor hun keuzes</a:t>
                      </a:r>
                      <a:endParaRPr lang="en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070105"/>
                  </a:ext>
                </a:extLst>
              </a:tr>
              <a:tr h="459571">
                <a:tc>
                  <a:txBody>
                    <a:bodyPr/>
                    <a:lstStyle/>
                    <a:p>
                      <a:r>
                        <a:rPr lang="nl-NL" sz="1200" noProof="0"/>
                        <a:t>Profiel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Mentor met beroepservaring en netwerk om te 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Veerkrachtige burgers vanaf 18 jaar, werknemers,  jong gepensioneerden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Iedereen vanaf 21 jaar, geen diplomavereisten of eerdere ervaring </a:t>
                      </a:r>
                      <a:endParaRPr lang="en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29555"/>
                  </a:ext>
                </a:extLst>
              </a:tr>
              <a:tr h="1011055">
                <a:tc>
                  <a:txBody>
                    <a:bodyPr/>
                    <a:lstStyle/>
                    <a:p>
                      <a:r>
                        <a:rPr lang="nl-NL" sz="1200" noProof="0"/>
                        <a:t>Opleiding coaches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 dirty="0"/>
                        <a:t>Niet verplicht, wel aan te raden via Duo </a:t>
                      </a:r>
                      <a:r>
                        <a:rPr lang="nl-NL" sz="1200" noProof="0" dirty="0" err="1"/>
                        <a:t>for</a:t>
                      </a:r>
                      <a:r>
                        <a:rPr lang="nl-NL" sz="1200" noProof="0" dirty="0"/>
                        <a:t> A Job -    4 dagen in Antwerpen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Verplichte opleiding ‘Krachtgericht Verbinden’ Turnhout:  </a:t>
                      </a:r>
                    </a:p>
                    <a:p>
                      <a:r>
                        <a:rPr lang="nl-BE" sz="1200" dirty="0"/>
                        <a:t>1)  4 theoretische workshops (sociale kaart,wat betekent kansarmoede, onbevooroordeeld kijken en vertrouwen opbouwen, krachtgericht werken)</a:t>
                      </a:r>
                    </a:p>
                    <a:p>
                      <a:r>
                        <a:rPr lang="nl-BE" sz="1200" dirty="0"/>
                        <a:t>2)  2 praktijksessies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Verplicht: </a:t>
                      </a:r>
                      <a:br>
                        <a:rPr lang="nl-NL" sz="1200" dirty="0"/>
                      </a:br>
                      <a:r>
                        <a:rPr lang="nl-NL" sz="1200" dirty="0"/>
                        <a:t>1)  2,5 dag voor voortraject of</a:t>
                      </a:r>
                    </a:p>
                    <a:p>
                      <a:r>
                        <a:rPr lang="nl-NL" sz="1200" dirty="0"/>
                        <a:t>2)  5 dagen voor residentiële training Coaching</a:t>
                      </a:r>
                    </a:p>
                    <a:p>
                      <a:r>
                        <a:rPr lang="nl-NL" sz="1200" dirty="0"/>
                        <a:t>3)  2,5 dag voor </a:t>
                      </a:r>
                      <a:r>
                        <a:rPr lang="nl-NL" sz="1200" dirty="0" err="1"/>
                        <a:t>natraject</a:t>
                      </a:r>
                      <a:endParaRPr lang="nl-NL"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/>
                        <a:t>4)  1,5 dagen voor residentiële training Wonen</a:t>
                      </a:r>
                      <a:endParaRPr lang="en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5762"/>
                  </a:ext>
                </a:extLst>
              </a:tr>
              <a:tr h="1746368">
                <a:tc>
                  <a:txBody>
                    <a:bodyPr/>
                    <a:lstStyle/>
                    <a:p>
                      <a:r>
                        <a:rPr lang="nl-NL" sz="1200" noProof="0"/>
                        <a:t>Coachingstraject  – Tijdsbesteding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Regelmatige check-in</a:t>
                      </a:r>
                      <a:br>
                        <a:rPr lang="nl-NL" sz="1200" noProof="0"/>
                      </a:br>
                      <a:r>
                        <a:rPr lang="nl-NL" sz="1200" noProof="0"/>
                        <a:t>Wekelijks of 2-wekelijks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R"/>
                      </a:pPr>
                      <a:r>
                        <a:rPr lang="nl-BE" sz="1200" dirty="0"/>
                        <a:t>Eerste half jaar: wekelijks 1u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nl-BE" sz="1200" dirty="0"/>
                        <a:t>Nadien: tweewekelijks 1u </a:t>
                      </a:r>
                    </a:p>
                    <a:p>
                      <a:r>
                        <a:rPr lang="nl-BE" sz="1200" dirty="0"/>
                        <a:t>Face-to-face en telefonische ontmoetingen</a:t>
                      </a:r>
                    </a:p>
                    <a:p>
                      <a:r>
                        <a:rPr lang="nl-BE" sz="1200" dirty="0"/>
                        <a:t>Begeleiding van de trajecten door een professional:</a:t>
                      </a:r>
                    </a:p>
                    <a:p>
                      <a:r>
                        <a:rPr lang="nl-BE" sz="1200" dirty="0"/>
                        <a:t>-driemaandelijks telefonisch opvolgingsgesprek</a:t>
                      </a:r>
                    </a:p>
                    <a:p>
                      <a:r>
                        <a:rPr lang="nl-BE" sz="1200" dirty="0"/>
                        <a:t>-maandelijkse intervisie </a:t>
                      </a:r>
                    </a:p>
                    <a:p>
                      <a:r>
                        <a:rPr lang="nl-BE" sz="1200" dirty="0"/>
                        <a:t>-permanente helplijn voor vragen</a:t>
                      </a:r>
                    </a:p>
                    <a:p>
                      <a:r>
                        <a:rPr lang="nl-BE" sz="1200" dirty="0"/>
                        <a:t>-masterclasses</a:t>
                      </a:r>
                    </a:p>
                    <a:p>
                      <a:r>
                        <a:rPr lang="nl-BE" sz="1200" dirty="0"/>
                        <a:t>-ontmoetingsmomenten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Afhankelijk van welke fase: </a:t>
                      </a:r>
                    </a:p>
                    <a:p>
                      <a:r>
                        <a:rPr lang="nl-NL" sz="1200" dirty="0"/>
                        <a:t>1)  Voortraject: wekelijks telefonisch contact met 1-3 jongeren, aanwezig op min 5 oriëntatieavonden, voorbereiding- en </a:t>
                      </a:r>
                      <a:r>
                        <a:rPr lang="nl-NL" sz="1200" dirty="0" err="1"/>
                        <a:t>vertrekdag</a:t>
                      </a:r>
                      <a:endParaRPr lang="nl-NL" sz="1200" dirty="0"/>
                    </a:p>
                    <a:p>
                      <a:r>
                        <a:rPr lang="nl-NL" sz="1200" dirty="0"/>
                        <a:t>2)  Trainingsweek: residentiële trainingsweek 6 dagen</a:t>
                      </a:r>
                    </a:p>
                    <a:p>
                      <a:r>
                        <a:rPr lang="nl-NL" sz="1200" dirty="0"/>
                        <a:t>3)  </a:t>
                      </a:r>
                      <a:r>
                        <a:rPr lang="nl-NL" sz="1200" dirty="0" err="1"/>
                        <a:t>Natraject</a:t>
                      </a:r>
                      <a:r>
                        <a:rPr lang="nl-NL" sz="1200" dirty="0"/>
                        <a:t>: 1 telefonisch contact, “Face-</a:t>
                      </a:r>
                      <a:r>
                        <a:rPr lang="nl-NL" sz="1200" dirty="0" err="1"/>
                        <a:t>to</a:t>
                      </a:r>
                      <a:r>
                        <a:rPr lang="nl-NL" sz="1200" dirty="0"/>
                        <a:t>-Face: 1 contact per week, maandelijkse groep- en coachbijeenkomst</a:t>
                      </a:r>
                    </a:p>
                    <a:p>
                      <a:r>
                        <a:rPr lang="nl-NL" sz="1200" dirty="0"/>
                        <a:t>4)  Wonen:  4 residentiële trainingsdagen YAR wonen</a:t>
                      </a:r>
                      <a:endParaRPr lang="en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12144"/>
                  </a:ext>
                </a:extLst>
              </a:tr>
              <a:tr h="827227">
                <a:tc>
                  <a:txBody>
                    <a:bodyPr/>
                    <a:lstStyle/>
                    <a:p>
                      <a:r>
                        <a:rPr lang="nl-NL" sz="1200" noProof="0"/>
                        <a:t>Duur Coachingstraject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+- 6 maanden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Minimum één jaar en max. twee jaar </a:t>
                      </a:r>
                    </a:p>
                    <a:p>
                      <a:r>
                        <a:rPr lang="nl-BE" sz="1200" dirty="0"/>
                        <a:t>We zien soms vriendschappen groeien die na het begeleid traject blijven bestaan.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1)  Voortraject: 10 weken</a:t>
                      </a:r>
                    </a:p>
                    <a:p>
                      <a:r>
                        <a:rPr lang="nl-NL" sz="1200" dirty="0"/>
                        <a:t>2)  Trainingsweek  Coaching: 11 dagen</a:t>
                      </a:r>
                    </a:p>
                    <a:p>
                      <a:r>
                        <a:rPr lang="nl-NL" sz="1200" dirty="0"/>
                        <a:t>3)  </a:t>
                      </a:r>
                      <a:r>
                        <a:rPr lang="nl-NL" sz="1200" dirty="0" err="1"/>
                        <a:t>Natraject</a:t>
                      </a:r>
                      <a:r>
                        <a:rPr lang="nl-NL" sz="1200" dirty="0"/>
                        <a:t>: 34 weken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/>
                        <a:t>4</a:t>
                      </a:r>
                      <a:r>
                        <a:rPr lang="nl-NL" sz="1200"/>
                        <a:t>)  Trainingsweek </a:t>
                      </a:r>
                      <a:r>
                        <a:rPr lang="nl-NL" sz="1200" dirty="0"/>
                        <a:t>Wonen: 4,5 dagen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552564"/>
                  </a:ext>
                </a:extLst>
              </a:tr>
              <a:tr h="459571">
                <a:tc>
                  <a:txBody>
                    <a:bodyPr/>
                    <a:lstStyle/>
                    <a:p>
                      <a:r>
                        <a:rPr lang="nl-NL" sz="1200" noProof="0" dirty="0" err="1"/>
                        <a:t>Contactact</a:t>
                      </a:r>
                      <a:r>
                        <a:rPr lang="nl-NL" sz="1200" noProof="0" dirty="0"/>
                        <a:t>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noProof="0">
                          <a:hlinkClick r:id="rId3"/>
                        </a:rPr>
                        <a:t>amaryllisproject@hotmail.com</a:t>
                      </a:r>
                      <a:endParaRPr lang="nl-NL" sz="1200" noProof="0"/>
                    </a:p>
                    <a:p>
                      <a:r>
                        <a:rPr lang="nl-NL" sz="1200" noProof="0">
                          <a:hlinkClick r:id="rId4"/>
                        </a:rPr>
                        <a:t>turnhout@duoforajob.be</a:t>
                      </a:r>
                      <a:endParaRPr lang="nl-NL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hlinkClick r:id="rId5"/>
                        </a:rPr>
                        <a:t>armentekort@blenders.be</a:t>
                      </a:r>
                      <a:endParaRPr lang="nl-BE" sz="1200" dirty="0"/>
                    </a:p>
                    <a:p>
                      <a:r>
                        <a:rPr lang="nl-BE" sz="1200" dirty="0"/>
                        <a:t>T. 0475 464 211 (Suzy Maes)</a:t>
                      </a:r>
                      <a:endParaRPr lang="en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hlinkClick r:id="rId6"/>
                        </a:rPr>
                        <a:t>koen.froberg@yarvlaanderen.be</a:t>
                      </a:r>
                      <a:endParaRPr lang="nl-BE" sz="1200" dirty="0"/>
                    </a:p>
                    <a:p>
                      <a:pPr marL="0" algn="l" defTabSz="914400" rtl="0" eaLnBrk="1" latinLnBrk="0" hangingPunct="1"/>
                      <a:r>
                        <a:rPr lang="nl-B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 0495 572 482</a:t>
                      </a:r>
                      <a:endParaRPr lang="en-B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316689"/>
                  </a:ext>
                </a:extLst>
              </a:tr>
              <a:tr h="888503">
                <a:tc>
                  <a:txBody>
                    <a:bodyPr/>
                    <a:lstStyle/>
                    <a:p>
                      <a:r>
                        <a:rPr lang="nl-NL" sz="1200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Social</a:t>
                      </a:r>
                      <a:r>
                        <a:rPr lang="nl-NL" sz="1400" noProof="0" dirty="0"/>
                        <a:t> </a:t>
                      </a:r>
                      <a:r>
                        <a:rPr lang="nl-NL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noProof="0" dirty="0">
                          <a:hlinkClick r:id="rId7"/>
                        </a:rPr>
                        <a:t>https://www.rotaryturnhout.be/amaryllis/</a:t>
                      </a:r>
                      <a:endParaRPr lang="nl-NL" sz="1300" noProof="0" dirty="0"/>
                    </a:p>
                    <a:p>
                      <a:r>
                        <a:rPr lang="nl-NL" sz="1300" noProof="0" dirty="0">
                          <a:hlinkClick r:id="rId8"/>
                        </a:rPr>
                        <a:t>https://www.duoforajob.be/en/homepage/</a:t>
                      </a:r>
                      <a:endParaRPr lang="nl-NL" sz="1300" noProof="0" dirty="0"/>
                    </a:p>
                    <a:p>
                      <a:r>
                        <a:rPr lang="en-BE" sz="1100" b="0" i="0" u="sng" strike="noStrike" kern="1200">
                          <a:solidFill>
                            <a:schemeClr val="dk1"/>
                          </a:solidFill>
                          <a:effectLst/>
                          <a:latin typeface="Avenir Light" panose="020B0402020203020204" pitchFamily="34" charset="77"/>
                          <a:ea typeface="+mn-ea"/>
                          <a:cs typeface="+mn-cs"/>
                          <a:hlinkClick r:id="rId9" tooltip="https://www.youtube.com/watch?v=fbAbYQHqhzY"/>
                        </a:rPr>
                        <a:t>Getuigenis John Boks</a:t>
                      </a:r>
                      <a:r>
                        <a:rPr lang="en-B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 </a:t>
                      </a:r>
                      <a:endParaRPr lang="nl-BE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Avenir Light" panose="020B0402020203020204" pitchFamily="34" charset="77"/>
                        <a:ea typeface="+mn-ea"/>
                        <a:cs typeface="+mn-cs"/>
                      </a:endParaRPr>
                    </a:p>
                    <a:p>
                      <a:r>
                        <a:rPr lang="en-BE" sz="1100" b="0" i="0" u="sng" strike="noStrike" kern="1200">
                          <a:solidFill>
                            <a:schemeClr val="dk1"/>
                          </a:solidFill>
                          <a:effectLst/>
                          <a:latin typeface="Avenir Light" panose="020B0402020203020204" pitchFamily="34" charset="77"/>
                          <a:ea typeface="+mn-ea"/>
                          <a:cs typeface="+mn-cs"/>
                          <a:hlinkClick r:id="rId10" tooltip="https://www.youtube.com/watch?v=v2EeTa4jurc"/>
                        </a:rPr>
                        <a:t>Getuigenis Mohamad</a:t>
                      </a:r>
                      <a:endParaRPr lang="nl-NL" sz="1100" b="0" i="0" noProof="0" dirty="0">
                        <a:latin typeface="Avenir Light" panose="020B0402020203020204" pitchFamily="34" charset="77"/>
                      </a:endParaRPr>
                    </a:p>
                    <a:p>
                      <a:endParaRPr lang="nl-NL" sz="13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300" dirty="0">
                          <a:solidFill>
                            <a:srgbClr val="F28825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www.armentekort.be/kempen</a:t>
                      </a:r>
                      <a:endParaRPr lang="nl-BE" sz="1300" dirty="0">
                        <a:solidFill>
                          <a:srgbClr val="F28825"/>
                        </a:solidFill>
                      </a:endParaRPr>
                    </a:p>
                    <a:p>
                      <a:r>
                        <a:rPr lang="nl-BE" sz="1300" dirty="0">
                          <a:solidFill>
                            <a:srgbClr val="F28825"/>
                          </a:solidFill>
                          <a:hlinkClick r:id="rId12"/>
                        </a:rPr>
                        <a:t>Getuigenissen</a:t>
                      </a:r>
                      <a:endParaRPr lang="nl-BE" sz="1300" dirty="0">
                        <a:solidFill>
                          <a:srgbClr val="F28825"/>
                        </a:solidFill>
                      </a:endParaRPr>
                    </a:p>
                    <a:p>
                      <a:r>
                        <a:rPr lang="nl-BE" sz="1300" dirty="0">
                          <a:solidFill>
                            <a:srgbClr val="F28825"/>
                          </a:solidFill>
                          <a:hlinkClick r:id="rId13"/>
                        </a:rPr>
                        <a:t>Brief van Ness aan John</a:t>
                      </a:r>
                      <a:endParaRPr lang="nl-BE" sz="1300" dirty="0">
                        <a:solidFill>
                          <a:srgbClr val="F28825"/>
                        </a:solidFill>
                      </a:endParaRPr>
                    </a:p>
                    <a:p>
                      <a:endParaRPr lang="nl-BE" sz="1300" dirty="0">
                        <a:solidFill>
                          <a:srgbClr val="F288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tabLst>
                          <a:tab pos="228600" algn="l"/>
                          <a:tab pos="229235" algn="l"/>
                        </a:tabLst>
                      </a:pPr>
                      <a:r>
                        <a:rPr lang="nl-NL" sz="1200" spc="-90" baseline="0" dirty="0">
                          <a:latin typeface="Lucida Sans Unicode"/>
                          <a:cs typeface="Lucida Sans Unicode"/>
                          <a:hlinkClick r:id="rId14"/>
                        </a:rPr>
                        <a:t>Schuppen</a:t>
                      </a:r>
                      <a:r>
                        <a:rPr lang="nl-NL" sz="1200" spc="-90" baseline="0" dirty="0">
                          <a:latin typeface="Lucida Sans Unicode"/>
                          <a:cs typeface="Lucida Sans Unicode"/>
                        </a:rPr>
                        <a:t> </a:t>
                      </a:r>
                    </a:p>
                    <a:p>
                      <a:pPr marL="1206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229235" algn="l"/>
                        </a:tabLst>
                        <a:defRPr/>
                      </a:pPr>
                      <a:r>
                        <a:rPr lang="nl-NL" sz="1200" spc="-90" baseline="0" dirty="0">
                          <a:latin typeface="Lucida Sans Unicode"/>
                          <a:cs typeface="Lucida Sans Unicode"/>
                          <a:hlinkClick r:id="rId15"/>
                        </a:rPr>
                        <a:t>Getuigenissen jongeren</a:t>
                      </a:r>
                      <a:endParaRPr lang="nl-NL" sz="1200" spc="-90" baseline="0" dirty="0">
                        <a:latin typeface="Lucida Sans Unicode"/>
                        <a:cs typeface="Lucida Sans Unicode"/>
                      </a:endParaRPr>
                    </a:p>
                    <a:p>
                      <a:pPr marL="1206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229235" algn="l"/>
                        </a:tabLst>
                        <a:defRPr/>
                      </a:pPr>
                      <a:r>
                        <a:rPr lang="nl-NL" sz="1200" spc="-90" baseline="0" dirty="0">
                          <a:latin typeface="Lucida Sans Unicode"/>
                          <a:cs typeface="Lucida Sans Unicode"/>
                          <a:hlinkClick r:id="rId16"/>
                        </a:rPr>
                        <a:t>www.yarvlaanderen.be</a:t>
                      </a:r>
                      <a:endParaRPr lang="nl-NL" sz="1200" spc="-90" baseline="0" dirty="0">
                        <a:latin typeface="Lucida Sans Unicode"/>
                        <a:cs typeface="Lucida Sans Unicod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50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5893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2013 - 2022 Thema">
  <a:themeElements>
    <a:clrScheme name="Office 2013 - 2022 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855b57-2780-444e-99b8-cc18ab072a56">
      <Terms xmlns="http://schemas.microsoft.com/office/infopath/2007/PartnerControls"/>
    </lcf76f155ced4ddcb4097134ff3c332f>
    <TaxCatchAll xmlns="52518ada-51ea-4c79-ae5f-1b12914cff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52BE46F9FC74C936587676FD799FD" ma:contentTypeVersion="9" ma:contentTypeDescription="Een nieuw document maken." ma:contentTypeScope="" ma:versionID="70698f822fe3d5995aeeb3812b972f03">
  <xsd:schema xmlns:xsd="http://www.w3.org/2001/XMLSchema" xmlns:xs="http://www.w3.org/2001/XMLSchema" xmlns:p="http://schemas.microsoft.com/office/2006/metadata/properties" xmlns:ns2="dc855b57-2780-444e-99b8-cc18ab072a56" xmlns:ns3="52518ada-51ea-4c79-ae5f-1b12914cffbf" xmlns:ns4="8fba8221-50bd-4b73-9bd6-423d97edce5e" xmlns:ns5="50897e6e-4ef6-4a68-921d-8241ed957927" targetNamespace="http://schemas.microsoft.com/office/2006/metadata/properties" ma:root="true" ma:fieldsID="644641b17b825a480ed9e70b857e8bf7" ns2:_="" ns3:_="" ns4:_="" ns5:_="">
    <xsd:import namespace="dc855b57-2780-444e-99b8-cc18ab072a56"/>
    <xsd:import namespace="52518ada-51ea-4c79-ae5f-1b12914cffbf"/>
    <xsd:import namespace="8fba8221-50bd-4b73-9bd6-423d97edce5e"/>
    <xsd:import namespace="50897e6e-4ef6-4a68-921d-8241ed95792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5:SharedWithUsers" minOccurs="0"/>
                <xsd:element ref="ns5:SharedWithDetails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55b57-2780-444e-99b8-cc18ab072a5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8" nillable="true" ma:taxonomy="true" ma:internalName="lcf76f155ced4ddcb4097134ff3c332f" ma:taxonomyFieldName="MediaServiceImageTags" ma:displayName="Afbeeldingtags" ma:readOnly="false" ma:fieldId="{5cf76f15-5ced-4ddc-b409-7134ff3c332f}" ma:taxonomyMulti="true" ma:sspId="62291f2c-bbcf-4a63-9e07-cdb497f304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18ada-51ea-4c79-ae5f-1b12914cffbf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2c794030-e886-48bb-ae23-12886eaf447a}" ma:internalName="TaxCatchAll" ma:showField="CatchAllData" ma:web="52518ada-51ea-4c79-ae5f-1b12914cff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ba8221-50bd-4b73-9bd6-423d97edce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97e6e-4ef6-4a68-921d-8241ed9579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2A5EBB-5A2F-451B-A052-973C8BFA8AE6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50897e6e-4ef6-4a68-921d-8241ed957927"/>
    <ds:schemaRef ds:uri="8fba8221-50bd-4b73-9bd6-423d97edce5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52518ada-51ea-4c79-ae5f-1b12914cffbf"/>
    <ds:schemaRef ds:uri="dc855b57-2780-444e-99b8-cc18ab072a5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532174-DD13-45E0-A998-B596D7163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855b57-2780-444e-99b8-cc18ab072a56"/>
    <ds:schemaRef ds:uri="52518ada-51ea-4c79-ae5f-1b12914cffbf"/>
    <ds:schemaRef ds:uri="8fba8221-50bd-4b73-9bd6-423d97edce5e"/>
    <ds:schemaRef ds:uri="50897e6e-4ef6-4a68-921d-8241ed9579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40B51D-C97E-4303-A446-C7EBC43F1BB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ca48ea3-8c75-4d36-b64f-70604b11fd22}" enabled="1" method="Standard" siteId="{3ac94b33-9135-4821-9502-eafda6592a3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16505</TotalTime>
  <Words>716</Words>
  <Application>Microsoft Office PowerPoint</Application>
  <PresentationFormat>Widescreen</PresentationFormat>
  <Paragraphs>137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Avenir Light</vt:lpstr>
      <vt:lpstr>Calibri</vt:lpstr>
      <vt:lpstr>Calibri Light</vt:lpstr>
      <vt:lpstr>Helvetica</vt:lpstr>
      <vt:lpstr>Ink Free</vt:lpstr>
      <vt:lpstr>Lucida Sans Unicode</vt:lpstr>
      <vt:lpstr>Salted Regular</vt:lpstr>
      <vt:lpstr>Office 2013 - 2022 Thema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Waarom het ook voor uw bedrijf belangrijk is om ArmenTeKort  te ondersteunen</dc:title>
  <dc:creator>Emiel De Schepper</dc:creator>
  <cp:lastModifiedBy>Van Gool, Veerle [JRDBe]</cp:lastModifiedBy>
  <cp:revision>97</cp:revision>
  <cp:lastPrinted>2021-08-31T06:39:58Z</cp:lastPrinted>
  <dcterms:created xsi:type="dcterms:W3CDTF">2020-01-21T20:37:53Z</dcterms:created>
  <dcterms:modified xsi:type="dcterms:W3CDTF">2025-01-14T07:12:19Z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0x010100FE952BE46F9FC74C936587676FD799FD</vt:lpwstr>
  </property>
  <property fmtid="{D5CDD505-2E9C-101B-9397-08002B2CF9AE}" pid="3" name="MediaServiceImageTags">
    <vt:lpwstr/>
  </property>
</Properties>
</file>