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4"/>
  </p:sldMasterIdLst>
  <p:notesMasterIdLst>
    <p:notesMasterId r:id="rId8"/>
  </p:notesMasterIdLst>
  <p:handoutMasterIdLst>
    <p:handoutMasterId r:id="rId9"/>
  </p:handoutMasterIdLst>
  <p:sldIdLst>
    <p:sldId id="706" r:id="rId5"/>
    <p:sldId id="708" r:id="rId6"/>
    <p:sldId id="256" r:id="rId7"/>
  </p:sldIdLst>
  <p:sldSz cx="12192000" cy="6858000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17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7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iel De Schepper" initials="EDS" lastIdx="1" clrIdx="0">
    <p:extLst>
      <p:ext uri="{19B8F6BF-5375-455C-9EA6-DF929625EA0E}">
        <p15:presenceInfo xmlns:p15="http://schemas.microsoft.com/office/powerpoint/2012/main" userId="4286ae331830166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47CE"/>
    <a:srgbClr val="8C379B"/>
    <a:srgbClr val="C55A11"/>
    <a:srgbClr val="2D6B6A"/>
    <a:srgbClr val="409996"/>
    <a:srgbClr val="7F7F7F"/>
    <a:srgbClr val="FF5050"/>
    <a:srgbClr val="800000"/>
    <a:srgbClr val="993300"/>
    <a:srgbClr val="6E6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3178" autoAdjust="0"/>
    <p:restoredTop sz="87483" autoAdjust="0"/>
  </p:normalViewPr>
  <p:slideViewPr>
    <p:cSldViewPr snapToGrid="0" showGuides="1">
      <p:cViewPr varScale="1">
        <p:scale>
          <a:sx n="93" d="100"/>
          <a:sy n="93" d="100"/>
        </p:scale>
        <p:origin x="474" y="96"/>
      </p:cViewPr>
      <p:guideLst>
        <p:guide pos="3817"/>
        <p:guide orient="horz" pos="2160"/>
      </p:guideLst>
    </p:cSldViewPr>
  </p:slideViewPr>
  <p:notesTextViewPr>
    <p:cViewPr>
      <p:scale>
        <a:sx n="85" d="100"/>
        <a:sy n="8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3157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 Gool, Veerle [JRDBe]" userId="886e1853-ee52-4e41-8050-ac4631f30845" providerId="ADAL" clId="{BFAB3E5B-F72A-4B73-B5AA-B8FDCACF21D3}"/>
    <pc:docChg chg="delSld">
      <pc:chgData name="Van Gool, Veerle [JRDBe]" userId="886e1853-ee52-4e41-8050-ac4631f30845" providerId="ADAL" clId="{BFAB3E5B-F72A-4B73-B5AA-B8FDCACF21D3}" dt="2025-01-14T07:13:22.887" v="5" actId="47"/>
      <pc:docMkLst>
        <pc:docMk/>
      </pc:docMkLst>
      <pc:sldChg chg="del">
        <pc:chgData name="Van Gool, Veerle [JRDBe]" userId="886e1853-ee52-4e41-8050-ac4631f30845" providerId="ADAL" clId="{BFAB3E5B-F72A-4B73-B5AA-B8FDCACF21D3}" dt="2025-01-14T07:13:22.887" v="5" actId="47"/>
        <pc:sldMkLst>
          <pc:docMk/>
          <pc:sldMk cId="3642861912" sldId="259"/>
        </pc:sldMkLst>
      </pc:sldChg>
      <pc:sldChg chg="del">
        <pc:chgData name="Van Gool, Veerle [JRDBe]" userId="886e1853-ee52-4e41-8050-ac4631f30845" providerId="ADAL" clId="{BFAB3E5B-F72A-4B73-B5AA-B8FDCACF21D3}" dt="2025-01-14T07:13:21.064" v="3" actId="47"/>
        <pc:sldMkLst>
          <pc:docMk/>
          <pc:sldMk cId="1783784725" sldId="551"/>
        </pc:sldMkLst>
      </pc:sldChg>
      <pc:sldChg chg="del">
        <pc:chgData name="Van Gool, Veerle [JRDBe]" userId="886e1853-ee52-4e41-8050-ac4631f30845" providerId="ADAL" clId="{BFAB3E5B-F72A-4B73-B5AA-B8FDCACF21D3}" dt="2025-01-14T07:13:20.162" v="2" actId="47"/>
        <pc:sldMkLst>
          <pc:docMk/>
          <pc:sldMk cId="2435897548" sldId="569"/>
        </pc:sldMkLst>
      </pc:sldChg>
      <pc:sldChg chg="del">
        <pc:chgData name="Van Gool, Veerle [JRDBe]" userId="886e1853-ee52-4e41-8050-ac4631f30845" providerId="ADAL" clId="{BFAB3E5B-F72A-4B73-B5AA-B8FDCACF21D3}" dt="2025-01-14T07:13:18.994" v="1" actId="47"/>
        <pc:sldMkLst>
          <pc:docMk/>
          <pc:sldMk cId="961408285" sldId="702"/>
        </pc:sldMkLst>
      </pc:sldChg>
      <pc:sldChg chg="del">
        <pc:chgData name="Van Gool, Veerle [JRDBe]" userId="886e1853-ee52-4e41-8050-ac4631f30845" providerId="ADAL" clId="{BFAB3E5B-F72A-4B73-B5AA-B8FDCACF21D3}" dt="2025-01-14T07:13:21.841" v="4" actId="47"/>
        <pc:sldMkLst>
          <pc:docMk/>
          <pc:sldMk cId="301826549" sldId="704"/>
        </pc:sldMkLst>
      </pc:sldChg>
      <pc:sldChg chg="del">
        <pc:chgData name="Van Gool, Veerle [JRDBe]" userId="886e1853-ee52-4e41-8050-ac4631f30845" providerId="ADAL" clId="{BFAB3E5B-F72A-4B73-B5AA-B8FDCACF21D3}" dt="2025-01-14T07:13:18.158" v="0" actId="47"/>
        <pc:sldMkLst>
          <pc:docMk/>
          <pc:sldMk cId="1963255203" sldId="70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132592D-05D5-2240-887C-3571997BDE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07D5059-C023-2E40-9F23-886FE0B1DF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604CE2-E281-0748-98DB-B66C3BFF902E}" type="datetimeFigureOut">
              <a:rPr lang="nl-BE" smtClean="0"/>
              <a:t>14/01/2025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B9CAD13-9772-A842-ACCC-C1AC45CFD4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B085278-79C2-9140-872E-EA2CFF99EE0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DFFDD-365D-4B4E-8BF2-3F50DD769628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836992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558" cy="502835"/>
          </a:xfrm>
          <a:prstGeom prst="rect">
            <a:avLst/>
          </a:prstGeom>
        </p:spPr>
        <p:txBody>
          <a:bodyPr vert="horz" lIns="96628" tIns="48314" rIns="96628" bIns="48314" rtlCol="0"/>
          <a:lstStyle>
            <a:lvl1pPr algn="l">
              <a:defRPr sz="1300"/>
            </a:lvl1pPr>
          </a:lstStyle>
          <a:p>
            <a:endParaRPr lang="nl-BE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02598" y="0"/>
            <a:ext cx="2985558" cy="502835"/>
          </a:xfrm>
          <a:prstGeom prst="rect">
            <a:avLst/>
          </a:prstGeom>
        </p:spPr>
        <p:txBody>
          <a:bodyPr vert="horz" lIns="96628" tIns="48314" rIns="96628" bIns="48314" rtlCol="0"/>
          <a:lstStyle>
            <a:lvl1pPr algn="r">
              <a:defRPr sz="1300"/>
            </a:lvl1pPr>
          </a:lstStyle>
          <a:p>
            <a:fld id="{1D120483-9F44-4D2D-9D08-DD072B6576D9}" type="datetimeFigureOut">
              <a:rPr lang="nl-BE" smtClean="0"/>
              <a:t>14/01/2025</a:t>
            </a:fld>
            <a:endParaRPr lang="nl-BE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1862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8" tIns="48314" rIns="96628" bIns="48314" rtlCol="0" anchor="ctr"/>
          <a:lstStyle/>
          <a:p>
            <a:endParaRPr lang="nl-BE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8975" y="4823033"/>
            <a:ext cx="5511800" cy="3946119"/>
          </a:xfrm>
          <a:prstGeom prst="rect">
            <a:avLst/>
          </a:prstGeom>
        </p:spPr>
        <p:txBody>
          <a:bodyPr vert="horz" lIns="96628" tIns="48314" rIns="96628" bIns="48314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519056"/>
            <a:ext cx="2985558" cy="502834"/>
          </a:xfrm>
          <a:prstGeom prst="rect">
            <a:avLst/>
          </a:prstGeom>
        </p:spPr>
        <p:txBody>
          <a:bodyPr vert="horz" lIns="96628" tIns="48314" rIns="96628" bIns="48314" rtlCol="0" anchor="b"/>
          <a:lstStyle>
            <a:lvl1pPr algn="l">
              <a:defRPr sz="1300"/>
            </a:lvl1pPr>
          </a:lstStyle>
          <a:p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02598" y="9519056"/>
            <a:ext cx="2985558" cy="502834"/>
          </a:xfrm>
          <a:prstGeom prst="rect">
            <a:avLst/>
          </a:prstGeom>
        </p:spPr>
        <p:txBody>
          <a:bodyPr vert="horz" lIns="96628" tIns="48314" rIns="96628" bIns="48314" rtlCol="0" anchor="b"/>
          <a:lstStyle>
            <a:lvl1pPr algn="r">
              <a:defRPr sz="1300"/>
            </a:lvl1pPr>
          </a:lstStyle>
          <a:p>
            <a:fld id="{FE556ED8-B64B-4A83-BA5D-3EFF9CA42009}" type="slidenum">
              <a:rPr lang="nl-BE" smtClean="0"/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099485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38FA43-84C9-F32D-8C32-016CDB9963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2" name="Shape 2852">
            <a:extLst>
              <a:ext uri="{FF2B5EF4-FFF2-40B4-BE49-F238E27FC236}">
                <a16:creationId xmlns:a16="http://schemas.microsoft.com/office/drawing/2014/main" id="{4CA2F99C-AE2B-2AB0-95E3-A4C14A9F35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853" name="Shape 2853">
            <a:extLst>
              <a:ext uri="{FF2B5EF4-FFF2-40B4-BE49-F238E27FC236}">
                <a16:creationId xmlns:a16="http://schemas.microsoft.com/office/drawing/2014/main" id="{FED82253-A6DC-D4D7-D88F-D3EC1747BB03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10575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556ED8-B64B-4A83-BA5D-3EFF9CA42009}" type="slidenum">
              <a:rPr lang="nl-BE" smtClean="0"/>
              <a:t>2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16880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477E3E-BD40-4756-867C-68A32072C131}" type="slidenum">
              <a:rPr lang="en-BE" smtClean="0"/>
              <a:t>3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062066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031E-CA6B-C74B-BB35-B7EADD6BA8F5}" type="datetime1">
              <a:rPr lang="nl-BE" smtClean="0"/>
              <a:t>14/01/2025</a:t>
            </a:fld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D1DE-8CC8-414C-9BF5-7C7029A02ED8}" type="slidenum">
              <a:rPr lang="nl-BE" smtClean="0"/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4200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49FF6-A93B-1249-9FD5-355C88CDD8C4}" type="datetime1">
              <a:rPr lang="nl-BE" smtClean="0"/>
              <a:t>14/01/2025</a:t>
            </a:fld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D1DE-8CC8-414C-9BF5-7C7029A02ED8}" type="slidenum">
              <a:rPr lang="nl-BE" smtClean="0"/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53322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E872-B207-EA45-8CE9-96FB659A6433}" type="datetime1">
              <a:rPr lang="nl-BE" smtClean="0"/>
              <a:t>14/01/2025</a:t>
            </a:fld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D1DE-8CC8-414C-9BF5-7C7029A02ED8}" type="slidenum">
              <a:rPr lang="nl-BE" smtClean="0"/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6242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D331-02D0-274A-B135-0FD518E50252}" type="datetime1">
              <a:rPr lang="nl-BE" smtClean="0"/>
              <a:t>14/01/2025</a:t>
            </a:fld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D1DE-8CC8-414C-9BF5-7C7029A02ED8}" type="slidenum">
              <a:rPr lang="nl-BE" smtClean="0"/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757080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6649-58CA-A44B-AB91-586C8F635AD5}" type="datetime1">
              <a:rPr lang="nl-BE" smtClean="0"/>
              <a:t>14/01/2025</a:t>
            </a:fld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D1DE-8CC8-414C-9BF5-7C7029A02ED8}" type="slidenum">
              <a:rPr lang="nl-BE" smtClean="0"/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65307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6142-AAE9-8940-B8B4-4837299DFC12}" type="datetime1">
              <a:rPr lang="nl-BE" smtClean="0"/>
              <a:t>14/01/2025</a:t>
            </a:fld>
            <a:endParaRPr lang="nl-B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D1DE-8CC8-414C-9BF5-7C7029A02ED8}" type="slidenum">
              <a:rPr lang="nl-BE" smtClean="0"/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23141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1B75-F7CC-A041-ADF8-CC4A9ADC8C7D}" type="datetime1">
              <a:rPr lang="nl-BE" smtClean="0"/>
              <a:t>14/01/2025</a:t>
            </a:fld>
            <a:endParaRPr lang="nl-B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D1DE-8CC8-414C-9BF5-7C7029A02ED8}" type="slidenum">
              <a:rPr lang="nl-BE" smtClean="0"/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2305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7F7-6671-B94B-BABF-E6DDBBA02426}" type="datetime1">
              <a:rPr lang="nl-BE" smtClean="0"/>
              <a:t>14/01/2025</a:t>
            </a:fld>
            <a:endParaRPr lang="nl-B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D1DE-8CC8-414C-9BF5-7C7029A02ED8}" type="slidenum">
              <a:rPr lang="nl-BE" smtClean="0"/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1501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AA881-B83A-3A45-AE8D-5C4F40F763E1}" type="datetime1">
              <a:rPr lang="nl-BE" smtClean="0"/>
              <a:t>14/01/2025</a:t>
            </a:fld>
            <a:endParaRPr lang="nl-B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D1DE-8CC8-414C-9BF5-7C7029A02ED8}" type="slidenum">
              <a:rPr lang="nl-BE" smtClean="0"/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738246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B4147-AF62-184D-B886-40BE14198CC1}" type="datetime1">
              <a:rPr lang="nl-BE" smtClean="0"/>
              <a:t>14/01/2025</a:t>
            </a:fld>
            <a:endParaRPr lang="nl-B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D1DE-8CC8-414C-9BF5-7C7029A02ED8}" type="slidenum">
              <a:rPr lang="nl-BE" smtClean="0"/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53593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0EFA-E980-354F-981A-A9A3FC606620}" type="datetime1">
              <a:rPr lang="nl-BE" smtClean="0"/>
              <a:t>14/01/2025</a:t>
            </a:fld>
            <a:endParaRPr lang="nl-B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D1DE-8CC8-414C-9BF5-7C7029A02ED8}" type="slidenum">
              <a:rPr lang="nl-BE" smtClean="0"/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875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03E89-3B63-804F-BE4E-DFC2E2DBB6D6}" type="datetime1">
              <a:rPr lang="nl-BE" smtClean="0"/>
              <a:t>14/01/2025</a:t>
            </a:fld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FD1DE-8CC8-414C-9BF5-7C7029A02ED8}" type="slidenum">
              <a:rPr lang="nl-BE" smtClean="0"/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31827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5" Type="http://schemas.openxmlformats.org/officeDocument/2006/relationships/hyperlink" Target="https://turnhout.rotary2140.org/en/agenda/show/79291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v2EeTa4jurc" TargetMode="External"/><Relationship Id="rId13" Type="http://schemas.openxmlformats.org/officeDocument/2006/relationships/hyperlink" Target="https://www.rotaryturnhout.be/amaryllis/" TargetMode="External"/><Relationship Id="rId3" Type="http://schemas.openxmlformats.org/officeDocument/2006/relationships/hyperlink" Target="https://www.yarvlaanderen.be/" TargetMode="External"/><Relationship Id="rId7" Type="http://schemas.openxmlformats.org/officeDocument/2006/relationships/hyperlink" Target="https://www.youtube.com/watch?v=fbAbYQHqhzY" TargetMode="External"/><Relationship Id="rId12" Type="http://schemas.openxmlformats.org/officeDocument/2006/relationships/hyperlink" Target="https://www.youtube.com/watch?v=8T9wZX6SzE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watch?v=34XDYIzRPCU" TargetMode="External"/><Relationship Id="rId5" Type="http://schemas.openxmlformats.org/officeDocument/2006/relationships/hyperlink" Target="https://www.armentekort.be/buddy/" TargetMode="External"/><Relationship Id="rId10" Type="http://schemas.openxmlformats.org/officeDocument/2006/relationships/hyperlink" Target="https://www.yarvlaanderen.be/jongeren-aan-het-woord/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www.bing.com/ck/a?!&amp;&amp;p=f5f7bbee5c3e6da6JmltdHM9MTcyOTM4MjQwMCZpZ3VpZD0xNjExMTJmMC0wMWM2LTZjNGYtMTlmNy0wNjg0MDBjNjZkNjUmaW5zaWQ9NTIwMg&amp;ptn=3&amp;ver=2&amp;hsh=3&amp;fclid=161112f0-01c6-6c4f-19f7-068400c66d65&amp;psq=schuppen+yar+vlaanderen&amp;u=a1aHR0cHM6Ly93d3cueWFydmxhYW5kZXJlbi5iZS9jYW52YXMtcmVwb3J0ZWdlLXNjaHVwcGVuLXZhbi1waWV0LWdyZWdvb3Iv&amp;ntb=1" TargetMode="External"/><Relationship Id="rId1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uoforajob.be/en/homepage/" TargetMode="External"/><Relationship Id="rId13" Type="http://schemas.openxmlformats.org/officeDocument/2006/relationships/hyperlink" Target="https://www.youtube.com/watch?v=34XDYIzRPCU" TargetMode="External"/><Relationship Id="rId3" Type="http://schemas.openxmlformats.org/officeDocument/2006/relationships/hyperlink" Target="mailto:amaryllisproject@hotmail.com" TargetMode="External"/><Relationship Id="rId7" Type="http://schemas.openxmlformats.org/officeDocument/2006/relationships/hyperlink" Target="https://www.rotaryturnhout.be/amaryllis/" TargetMode="External"/><Relationship Id="rId12" Type="http://schemas.openxmlformats.org/officeDocument/2006/relationships/hyperlink" Target="https://www.youtube.com/watch?v=8T9wZX6SzEU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://www.yarvlaanderen.be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koen.froberg@yarvlaanderen.be" TargetMode="External"/><Relationship Id="rId11" Type="http://schemas.openxmlformats.org/officeDocument/2006/relationships/hyperlink" Target="http://www.armentekort.be/kempen" TargetMode="External"/><Relationship Id="rId5" Type="http://schemas.openxmlformats.org/officeDocument/2006/relationships/hyperlink" Target="mailto:armentekort@blenders.be" TargetMode="External"/><Relationship Id="rId15" Type="http://schemas.openxmlformats.org/officeDocument/2006/relationships/hyperlink" Target="https://www.yarvlaanderen.be/jongeren-aan-het-woord/" TargetMode="External"/><Relationship Id="rId10" Type="http://schemas.openxmlformats.org/officeDocument/2006/relationships/hyperlink" Target="https://www.youtube.com/watch?v=v2EeTa4jurc" TargetMode="External"/><Relationship Id="rId4" Type="http://schemas.openxmlformats.org/officeDocument/2006/relationships/hyperlink" Target="mailto:turnhout@duoforajob.be" TargetMode="External"/><Relationship Id="rId9" Type="http://schemas.openxmlformats.org/officeDocument/2006/relationships/hyperlink" Target="https://www.youtube.com/watch?v=fbAbYQHqhzY" TargetMode="External"/><Relationship Id="rId14" Type="http://schemas.openxmlformats.org/officeDocument/2006/relationships/hyperlink" Target="https://www.bing.com/ck/a?!&amp;&amp;p=f5f7bbee5c3e6da6JmltdHM9MTcyOTM4MjQwMCZpZ3VpZD0xNjExMTJmMC0wMWM2LTZjNGYtMTlmNy0wNjg0MDBjNjZkNjUmaW5zaWQ9NTIwMg&amp;ptn=3&amp;ver=2&amp;hsh=3&amp;fclid=161112f0-01c6-6c4f-19f7-068400c66d65&amp;psq=schuppen+yar+vlaanderen&amp;u=a1aHR0cHM6Ly93d3cueWFydmxhYW5kZXJlbi5iZS9jYW52YXMtcmVwb3J0ZWdlLXNjaHVwcGVuLXZhbi1waWV0LWdyZWdvb3Iv&amp;ntb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EF0A78-20CF-5740-8F6F-03A9C21546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vak 10">
            <a:extLst>
              <a:ext uri="{FF2B5EF4-FFF2-40B4-BE49-F238E27FC236}">
                <a16:creationId xmlns:a16="http://schemas.microsoft.com/office/drawing/2014/main" id="{11583FCC-E806-1DB6-1E09-835626BFC21C}"/>
              </a:ext>
            </a:extLst>
          </p:cNvPr>
          <p:cNvSpPr txBox="1"/>
          <p:nvPr/>
        </p:nvSpPr>
        <p:spPr>
          <a:xfrm>
            <a:off x="8087639" y="13152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BE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EB869F1B-ED53-E00C-B905-5A80E325F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84565"/>
            <a:ext cx="7370561" cy="2406422"/>
          </a:xfrm>
        </p:spPr>
        <p:txBody>
          <a:bodyPr>
            <a:normAutofit/>
          </a:bodyPr>
          <a:lstStyle/>
          <a:p>
            <a:pPr algn="ctr"/>
            <a:br>
              <a:rPr lang="nl-BE" sz="4800" dirty="0">
                <a:solidFill>
                  <a:schemeClr val="accent2"/>
                </a:solidFill>
              </a:rPr>
            </a:br>
            <a:endParaRPr lang="nl-BE" sz="4800" dirty="0">
              <a:solidFill>
                <a:schemeClr val="accent2"/>
              </a:solidFill>
            </a:endParaRPr>
          </a:p>
        </p:txBody>
      </p:sp>
      <p:grpSp>
        <p:nvGrpSpPr>
          <p:cNvPr id="13" name="Group 13">
            <a:extLst>
              <a:ext uri="{FF2B5EF4-FFF2-40B4-BE49-F238E27FC236}">
                <a16:creationId xmlns:a16="http://schemas.microsoft.com/office/drawing/2014/main" id="{D9EE1182-0CA2-7004-4D46-ABA4B09E8A7D}"/>
              </a:ext>
            </a:extLst>
          </p:cNvPr>
          <p:cNvGrpSpPr/>
          <p:nvPr/>
        </p:nvGrpSpPr>
        <p:grpSpPr>
          <a:xfrm>
            <a:off x="1787347" y="520821"/>
            <a:ext cx="9084778" cy="1107996"/>
            <a:chOff x="1822322" y="5914676"/>
            <a:chExt cx="9084778" cy="1107996"/>
          </a:xfrm>
        </p:grpSpPr>
        <p:sp>
          <p:nvSpPr>
            <p:cNvPr id="14" name="TextBox 18">
              <a:extLst>
                <a:ext uri="{FF2B5EF4-FFF2-40B4-BE49-F238E27FC236}">
                  <a16:creationId xmlns:a16="http://schemas.microsoft.com/office/drawing/2014/main" id="{7C2675A9-AF56-CE54-B789-2C1E5394E4FB}"/>
                </a:ext>
              </a:extLst>
            </p:cNvPr>
            <p:cNvSpPr txBox="1"/>
            <p:nvPr/>
          </p:nvSpPr>
          <p:spPr>
            <a:xfrm>
              <a:off x="1822322" y="5914676"/>
              <a:ext cx="9084778" cy="11079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6600" dirty="0">
                  <a:solidFill>
                    <a:schemeClr val="accent2"/>
                  </a:solidFill>
                  <a:latin typeface="Salted Regular" pitchFamily="2" charset="0"/>
                </a:rPr>
                <a:t>The Magic of Coaching</a:t>
              </a:r>
            </a:p>
          </p:txBody>
        </p:sp>
        <p:cxnSp>
          <p:nvCxnSpPr>
            <p:cNvPr id="17" name="Straight Connector 25">
              <a:extLst>
                <a:ext uri="{FF2B5EF4-FFF2-40B4-BE49-F238E27FC236}">
                  <a16:creationId xmlns:a16="http://schemas.microsoft.com/office/drawing/2014/main" id="{0D3B2368-C1CF-D9DC-9D02-EA28E19C27AE}"/>
                </a:ext>
              </a:extLst>
            </p:cNvPr>
            <p:cNvCxnSpPr>
              <a:cxnSpLocks/>
            </p:cNvCxnSpPr>
            <p:nvPr/>
          </p:nvCxnSpPr>
          <p:spPr>
            <a:xfrm>
              <a:off x="3610746" y="5915990"/>
              <a:ext cx="490306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CCF66AD7-B0A1-A94B-7F97-3A5079F3DD0C}"/>
              </a:ext>
            </a:extLst>
          </p:cNvPr>
          <p:cNvSpPr txBox="1">
            <a:spLocks/>
          </p:cNvSpPr>
          <p:nvPr/>
        </p:nvSpPr>
        <p:spPr>
          <a:xfrm>
            <a:off x="-1" y="-201775"/>
            <a:ext cx="11632327" cy="25942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l-BE" dirty="0">
              <a:solidFill>
                <a:schemeClr val="accent2"/>
              </a:solidFill>
            </a:endParaRP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EF8ED61B-4A78-EAB3-AB80-FD2E5E0ED532}"/>
              </a:ext>
            </a:extLst>
          </p:cNvPr>
          <p:cNvSpPr/>
          <p:nvPr/>
        </p:nvSpPr>
        <p:spPr>
          <a:xfrm>
            <a:off x="3593580" y="4048595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nl-BE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DA49A55-8668-C12F-2096-4FD561D3E057}"/>
              </a:ext>
            </a:extLst>
          </p:cNvPr>
          <p:cNvSpPr txBox="1"/>
          <p:nvPr/>
        </p:nvSpPr>
        <p:spPr>
          <a:xfrm>
            <a:off x="6367606" y="2342885"/>
            <a:ext cx="4748416" cy="1015663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nl-BE" sz="6000" dirty="0">
                <a:solidFill>
                  <a:schemeClr val="accent1">
                    <a:lumMod val="75000"/>
                  </a:schemeClr>
                </a:solidFill>
              </a:rPr>
              <a:t>13 maart 2025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66553E6-45FC-40B2-1B23-DDE28B9139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587" y="2448219"/>
            <a:ext cx="2704216" cy="2674902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E1C35386-75A3-92E0-4714-39EC3CC2C1F8}"/>
              </a:ext>
            </a:extLst>
          </p:cNvPr>
          <p:cNvSpPr txBox="1"/>
          <p:nvPr/>
        </p:nvSpPr>
        <p:spPr>
          <a:xfrm>
            <a:off x="4018548" y="4676933"/>
            <a:ext cx="78226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dirty="0">
                <a:solidFill>
                  <a:schemeClr val="accent1">
                    <a:lumMod val="75000"/>
                  </a:schemeClr>
                </a:solidFill>
                <a:effectLst/>
                <a:latin typeface="Avenir Light" panose="020B040202020302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19.30u in Thomas More Campus Turnhout</a:t>
            </a:r>
          </a:p>
          <a:p>
            <a:r>
              <a:rPr lang="nl-BE" sz="3200" dirty="0">
                <a:solidFill>
                  <a:schemeClr val="accent1">
                    <a:lumMod val="75000"/>
                  </a:schemeClr>
                </a:solidFill>
                <a:effectLst/>
                <a:latin typeface="Avenir Light" panose="020B040202020302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Campus Blairon 800, Turnhout</a:t>
            </a:r>
          </a:p>
          <a:p>
            <a:r>
              <a:rPr lang="nl-BE" sz="3200" dirty="0">
                <a:solidFill>
                  <a:schemeClr val="accent1">
                    <a:lumMod val="75000"/>
                  </a:schemeClr>
                </a:solidFill>
                <a:latin typeface="Avenir Light" panose="020B0402020203020204" pitchFamily="34" charset="77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Inschrijven via Polaris</a:t>
            </a:r>
            <a:endParaRPr lang="nl-BE" sz="3200" dirty="0">
              <a:solidFill>
                <a:schemeClr val="accent1">
                  <a:lumMod val="75000"/>
                </a:schemeClr>
              </a:solidFill>
              <a:latin typeface="Avenir Light" panose="020B0402020203020204" pitchFamily="34" charset="77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3888406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9">
            <a:extLst>
              <a:ext uri="{FF2B5EF4-FFF2-40B4-BE49-F238E27FC236}">
                <a16:creationId xmlns:a16="http://schemas.microsoft.com/office/drawing/2014/main" id="{56827C3C-D52F-46CE-A441-3CD6A1A6A0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37" y="0"/>
            <a:ext cx="12192000" cy="6858000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F52A8B51-0A89-497B-B882-6658E029A3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6"/>
            <a:ext cx="3522548" cy="5571067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3">
            <a:extLst>
              <a:ext uri="{FF2B5EF4-FFF2-40B4-BE49-F238E27FC236}">
                <a16:creationId xmlns:a16="http://schemas.microsoft.com/office/drawing/2014/main" id="{EB1CEFBF-6F09-4052-862B-E219DA157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26882" y="643466"/>
            <a:ext cx="3522548" cy="5571067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Afbeelding 2" descr="Afbeelding met tekst, Lettertype, logo, Graphics&#10;&#10;Automatisch gegenereerde beschrijving">
            <a:hlinkClick r:id="rId3"/>
            <a:extLst>
              <a:ext uri="{FF2B5EF4-FFF2-40B4-BE49-F238E27FC236}">
                <a16:creationId xmlns:a16="http://schemas.microsoft.com/office/drawing/2014/main" id="{229165B1-09CD-FC96-93A2-D4E7F209E8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7555" y="1809812"/>
            <a:ext cx="2569585" cy="255806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30" name="Rectangle 15">
            <a:extLst>
              <a:ext uri="{FF2B5EF4-FFF2-40B4-BE49-F238E27FC236}">
                <a16:creationId xmlns:a16="http://schemas.microsoft.com/office/drawing/2014/main" id="{BCB5D417-2A71-445D-B4C7-9E814D633D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22847" y="643466"/>
            <a:ext cx="3522548" cy="5571067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 descr="Afbeelding met Lettertype, logo, Graphics, cirkel&#10;&#10;Automatisch gegenereerde beschrijving">
            <a:hlinkClick r:id="rId5"/>
            <a:extLst>
              <a:ext uri="{FF2B5EF4-FFF2-40B4-BE49-F238E27FC236}">
                <a16:creationId xmlns:a16="http://schemas.microsoft.com/office/drawing/2014/main" id="{7444E2B5-E047-5F33-EA1D-99438149D9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79703" y="1913013"/>
            <a:ext cx="2880360" cy="2282684"/>
          </a:xfrm>
          <a:prstGeom prst="rect">
            <a:avLst/>
          </a:prstGeom>
          <a:ln>
            <a:solidFill>
              <a:schemeClr val="accent2"/>
            </a:solidFill>
          </a:ln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6B1FF832-099E-5232-3BFD-C91E9204AE89}"/>
              </a:ext>
            </a:extLst>
          </p:cNvPr>
          <p:cNvSpPr txBox="1"/>
          <p:nvPr/>
        </p:nvSpPr>
        <p:spPr>
          <a:xfrm>
            <a:off x="4791432" y="4064058"/>
            <a:ext cx="2581673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solidFill>
                  <a:schemeClr val="accent5">
                    <a:lumMod val="50000"/>
                  </a:schemeClr>
                </a:solidFill>
              </a:rPr>
              <a:t>Nieuwkomers begeleiden naar:</a:t>
            </a:r>
            <a:br>
              <a:rPr lang="nl-NL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nl-NL" dirty="0">
                <a:solidFill>
                  <a:schemeClr val="accent5">
                    <a:lumMod val="50000"/>
                  </a:schemeClr>
                </a:solidFill>
              </a:rPr>
              <a:t>1/ Opleiding</a:t>
            </a:r>
          </a:p>
          <a:p>
            <a:r>
              <a:rPr lang="nl-NL" dirty="0">
                <a:solidFill>
                  <a:schemeClr val="accent5">
                    <a:lumMod val="50000"/>
                  </a:schemeClr>
                </a:solidFill>
              </a:rPr>
              <a:t>2/ Stageplaats </a:t>
            </a:r>
          </a:p>
          <a:p>
            <a:r>
              <a:rPr lang="nl-NL" dirty="0">
                <a:solidFill>
                  <a:schemeClr val="accent5">
                    <a:lumMod val="50000"/>
                  </a:schemeClr>
                </a:solidFill>
              </a:rPr>
              <a:t>3/ Job </a:t>
            </a:r>
          </a:p>
          <a:p>
            <a:endParaRPr lang="nl-BE" sz="1400" u="sng" strike="noStrike" dirty="0">
              <a:solidFill>
                <a:srgbClr val="0078D7"/>
              </a:solidFill>
              <a:effectLst/>
              <a:latin typeface="Avenir Light" panose="020B0402020203020204" pitchFamily="34" charset="77"/>
              <a:hlinkClick r:id="rId7" tooltip="https://www.youtube.com/watch?v=fbAbYQHqhzY"/>
            </a:endParaRPr>
          </a:p>
          <a:p>
            <a:r>
              <a:rPr lang="en-BE" sz="1400" u="sng" strike="noStrike">
                <a:solidFill>
                  <a:srgbClr val="0078D7"/>
                </a:solidFill>
                <a:effectLst/>
                <a:latin typeface="Avenir Light" panose="020B0402020203020204" pitchFamily="34" charset="77"/>
                <a:hlinkClick r:id="rId7" tooltip="https://www.youtube.com/watch?v=fbAbYQHqhzY"/>
              </a:rPr>
              <a:t>Getuigenis John Boks</a:t>
            </a:r>
            <a:r>
              <a:rPr lang="en-BE" sz="1400" u="none" strike="noStrike">
                <a:solidFill>
                  <a:srgbClr val="212121"/>
                </a:solidFill>
                <a:effectLst/>
                <a:latin typeface="Avenir Light" panose="020B0402020203020204" pitchFamily="34" charset="77"/>
              </a:rPr>
              <a:t> </a:t>
            </a:r>
            <a:endParaRPr lang="nl-NL" sz="1400" u="none" strike="noStrike" dirty="0">
              <a:solidFill>
                <a:schemeClr val="accent5">
                  <a:lumMod val="50000"/>
                </a:schemeClr>
              </a:solidFill>
              <a:effectLst/>
              <a:latin typeface="Avenir Light" panose="020B0402020203020204" pitchFamily="34" charset="77"/>
            </a:endParaRPr>
          </a:p>
          <a:p>
            <a:r>
              <a:rPr lang="en-BE" sz="1400" u="sng" strike="noStrike">
                <a:solidFill>
                  <a:srgbClr val="0078D7"/>
                </a:solidFill>
                <a:effectLst/>
                <a:latin typeface="Avenir Light" panose="020B0402020203020204" pitchFamily="34" charset="77"/>
                <a:hlinkClick r:id="rId8" tooltip="https://www.youtube.com/watch?v=v2EeTa4jurc"/>
              </a:rPr>
              <a:t>Getuigenis Mohamad</a:t>
            </a:r>
            <a:endParaRPr lang="nl-NL" sz="1400" dirty="0">
              <a:solidFill>
                <a:schemeClr val="accent5">
                  <a:lumMod val="50000"/>
                </a:schemeClr>
              </a:solidFill>
              <a:latin typeface="Avenir Light" panose="020B0402020203020204" pitchFamily="34" charset="77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D3548471-05AD-888A-9125-26060D25284E}"/>
              </a:ext>
            </a:extLst>
          </p:cNvPr>
          <p:cNvSpPr txBox="1"/>
          <p:nvPr/>
        </p:nvSpPr>
        <p:spPr>
          <a:xfrm>
            <a:off x="1028799" y="4536486"/>
            <a:ext cx="2751884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BE" sz="1800" dirty="0">
                <a:solidFill>
                  <a:schemeClr val="accent5">
                    <a:lumMod val="50000"/>
                  </a:schemeClr>
                </a:solidFill>
              </a:rPr>
              <a:t>Jongeren laten ervaren dat ze zelf verantwoordelijk </a:t>
            </a:r>
          </a:p>
          <a:p>
            <a:r>
              <a:rPr lang="nl-BE" sz="1800" dirty="0">
                <a:solidFill>
                  <a:schemeClr val="accent5">
                    <a:lumMod val="50000"/>
                  </a:schemeClr>
                </a:solidFill>
              </a:rPr>
              <a:t>zijn voor hun keuzes</a:t>
            </a:r>
          </a:p>
          <a:p>
            <a:pPr marL="12065" indent="0">
              <a:lnSpc>
                <a:spcPct val="100000"/>
              </a:lnSpc>
              <a:spcBef>
                <a:spcPts val="0"/>
              </a:spcBef>
              <a:buFontTx/>
              <a:buNone/>
              <a:tabLst>
                <a:tab pos="228600" algn="l"/>
                <a:tab pos="229235" algn="l"/>
              </a:tabLst>
            </a:pPr>
            <a:endParaRPr lang="nl-NL" sz="1400" spc="-90" baseline="0" dirty="0">
              <a:latin typeface="Lucida Sans Unicode"/>
              <a:cs typeface="Lucida Sans Unicode"/>
              <a:hlinkClick r:id="rId9"/>
            </a:endParaRPr>
          </a:p>
          <a:p>
            <a:pPr marL="12065" indent="0">
              <a:lnSpc>
                <a:spcPct val="100000"/>
              </a:lnSpc>
              <a:spcBef>
                <a:spcPts val="0"/>
              </a:spcBef>
              <a:buFontTx/>
              <a:buNone/>
              <a:tabLst>
                <a:tab pos="228600" algn="l"/>
                <a:tab pos="229235" algn="l"/>
              </a:tabLst>
            </a:pPr>
            <a:r>
              <a:rPr lang="nl-NL" sz="1400" spc="-90" baseline="0" dirty="0">
                <a:latin typeface="Avenir Light" panose="020B0402020203020204" pitchFamily="34" charset="77"/>
                <a:cs typeface="Lucida Sans Unicode"/>
                <a:hlinkClick r:id="rId9"/>
              </a:rPr>
              <a:t>Schuppen</a:t>
            </a:r>
            <a:r>
              <a:rPr lang="nl-NL" sz="1400" spc="-90" baseline="0" dirty="0">
                <a:latin typeface="Avenir Light" panose="020B0402020203020204" pitchFamily="34" charset="77"/>
                <a:cs typeface="Lucida Sans Unicode"/>
              </a:rPr>
              <a:t> </a:t>
            </a:r>
          </a:p>
          <a:p>
            <a:pPr marL="1206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  <a:tab pos="229235" algn="l"/>
              </a:tabLst>
              <a:defRPr/>
            </a:pPr>
            <a:r>
              <a:rPr lang="nl-NL" sz="1400" spc="-90" baseline="0" dirty="0">
                <a:latin typeface="Avenir Light" panose="020B0402020203020204" pitchFamily="34" charset="77"/>
                <a:cs typeface="Lucida Sans Unicode"/>
                <a:hlinkClick r:id="rId10"/>
              </a:rPr>
              <a:t>Getuigenissen jongeren</a:t>
            </a:r>
            <a:endParaRPr lang="nl-NL" sz="1400" spc="-90" baseline="0" dirty="0">
              <a:latin typeface="Avenir Light" panose="020B0402020203020204" pitchFamily="34" charset="77"/>
              <a:cs typeface="Lucida Sans Unicode"/>
            </a:endParaRPr>
          </a:p>
          <a:p>
            <a:endParaRPr lang="en-BE" sz="1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D98F4B92-5573-BE85-3E09-26B378288711}"/>
              </a:ext>
            </a:extLst>
          </p:cNvPr>
          <p:cNvSpPr txBox="1"/>
          <p:nvPr/>
        </p:nvSpPr>
        <p:spPr>
          <a:xfrm>
            <a:off x="8309349" y="4536486"/>
            <a:ext cx="275188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BE" sz="1800" dirty="0">
                <a:solidFill>
                  <a:schemeClr val="accent5">
                    <a:lumMod val="50000"/>
                  </a:schemeClr>
                </a:solidFill>
              </a:rPr>
              <a:t>Empowerment van mensen </a:t>
            </a:r>
          </a:p>
          <a:p>
            <a:r>
              <a:rPr lang="nl-BE" sz="1800" dirty="0">
                <a:solidFill>
                  <a:schemeClr val="accent5">
                    <a:lumMod val="50000"/>
                  </a:schemeClr>
                </a:solidFill>
              </a:rPr>
              <a:t>in kansarmoede en </a:t>
            </a:r>
          </a:p>
          <a:p>
            <a:r>
              <a:rPr lang="nl-BE" sz="1800" dirty="0">
                <a:solidFill>
                  <a:schemeClr val="accent5">
                    <a:lumMod val="50000"/>
                  </a:schemeClr>
                </a:solidFill>
              </a:rPr>
              <a:t>vergroten van hun netwerk</a:t>
            </a:r>
          </a:p>
          <a:p>
            <a:endParaRPr lang="nl-BE" sz="18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nl-BE" sz="1400" dirty="0">
                <a:solidFill>
                  <a:srgbClr val="F28825"/>
                </a:solidFill>
                <a:latin typeface="Avenir Light" panose="020B0402020203020204" pitchFamily="34" charset="77"/>
                <a:hlinkClick r:id="rId11"/>
              </a:rPr>
              <a:t>Brief van Ness aan John</a:t>
            </a:r>
            <a:endParaRPr lang="nl-BE" sz="1400" dirty="0">
              <a:solidFill>
                <a:srgbClr val="F28825"/>
              </a:solidFill>
              <a:latin typeface="Avenir Light" panose="020B0402020203020204" pitchFamily="34" charset="77"/>
            </a:endParaRPr>
          </a:p>
          <a:p>
            <a:r>
              <a:rPr lang="nl-BE" sz="1400" dirty="0">
                <a:solidFill>
                  <a:srgbClr val="F28825"/>
                </a:solidFill>
                <a:latin typeface="Avenir Light" panose="020B0402020203020204" pitchFamily="34" charset="77"/>
                <a:hlinkClick r:id="rId12"/>
              </a:rPr>
              <a:t>Getuigenissen</a:t>
            </a:r>
            <a:endParaRPr lang="nl-BE" sz="1400" dirty="0">
              <a:solidFill>
                <a:srgbClr val="F28825"/>
              </a:solidFill>
              <a:latin typeface="Avenir Light" panose="020B0402020203020204" pitchFamily="34" charset="77"/>
            </a:endParaRPr>
          </a:p>
        </p:txBody>
      </p:sp>
      <p:pic>
        <p:nvPicPr>
          <p:cNvPr id="26" name="Picture 6" descr="A logo with flowers and text&#10;&#10;Description automatically generated">
            <a:hlinkClick r:id="rId13"/>
            <a:extLst>
              <a:ext uri="{FF2B5EF4-FFF2-40B4-BE49-F238E27FC236}">
                <a16:creationId xmlns:a16="http://schemas.microsoft.com/office/drawing/2014/main" id="{60B792D8-671E-9265-5D0C-5B8DE262EF6F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613" y="1316614"/>
            <a:ext cx="2879083" cy="2879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845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5777F89-7A9D-8955-E3A4-23F3BC61A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457922"/>
              </p:ext>
            </p:extLst>
          </p:nvPr>
        </p:nvGraphicFramePr>
        <p:xfrm>
          <a:off x="0" y="0"/>
          <a:ext cx="12192000" cy="72029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18141">
                  <a:extLst>
                    <a:ext uri="{9D8B030D-6E8A-4147-A177-3AD203B41FA5}">
                      <a16:colId xmlns:a16="http://schemas.microsoft.com/office/drawing/2014/main" val="2544409450"/>
                    </a:ext>
                  </a:extLst>
                </a:gridCol>
                <a:gridCol w="3453714">
                  <a:extLst>
                    <a:ext uri="{9D8B030D-6E8A-4147-A177-3AD203B41FA5}">
                      <a16:colId xmlns:a16="http://schemas.microsoft.com/office/drawing/2014/main" val="1052105360"/>
                    </a:ext>
                  </a:extLst>
                </a:gridCol>
                <a:gridCol w="3697246">
                  <a:extLst>
                    <a:ext uri="{9D8B030D-6E8A-4147-A177-3AD203B41FA5}">
                      <a16:colId xmlns:a16="http://schemas.microsoft.com/office/drawing/2014/main" val="305904777"/>
                    </a:ext>
                  </a:extLst>
                </a:gridCol>
                <a:gridCol w="3522899">
                  <a:extLst>
                    <a:ext uri="{9D8B030D-6E8A-4147-A177-3AD203B41FA5}">
                      <a16:colId xmlns:a16="http://schemas.microsoft.com/office/drawing/2014/main" val="820023795"/>
                    </a:ext>
                  </a:extLst>
                </a:gridCol>
              </a:tblGrid>
              <a:tr h="520847">
                <a:tc>
                  <a:txBody>
                    <a:bodyPr/>
                    <a:lstStyle/>
                    <a:p>
                      <a:endParaRPr lang="nl-NL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/>
                          </a:solidFill>
                        </a:rPr>
                        <a:t>Amaryllis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accent1"/>
                          </a:solidFill>
                        </a:rPr>
                        <a:t>Buddywerking</a:t>
                      </a:r>
                      <a:r>
                        <a:rPr lang="en-US" sz="1400" dirty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accent1"/>
                          </a:solidFill>
                        </a:rPr>
                        <a:t>ArmenTeKort</a:t>
                      </a:r>
                      <a:r>
                        <a:rPr lang="en-US" sz="1400" dirty="0">
                          <a:solidFill>
                            <a:schemeClr val="accent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/>
                          </a:solidFill>
                        </a:rPr>
                        <a:t>YAR  </a:t>
                      </a:r>
                      <a:r>
                        <a:rPr lang="en-US" sz="1400" dirty="0" err="1">
                          <a:solidFill>
                            <a:schemeClr val="accent1"/>
                          </a:solidFill>
                        </a:rPr>
                        <a:t>Vlaanderen</a:t>
                      </a:r>
                      <a:endParaRPr lang="en-US" sz="14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271814"/>
                  </a:ext>
                </a:extLst>
              </a:tr>
              <a:tr h="329999">
                <a:tc>
                  <a:txBody>
                    <a:bodyPr/>
                    <a:lstStyle/>
                    <a:p>
                      <a:r>
                        <a:rPr lang="nl-NL" sz="1200" noProof="0"/>
                        <a:t>Doelgroep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noProof="0" dirty="0"/>
                        <a:t>Werkzoekende, hoger opgeleide nieuwkomers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Alleenstaanden &amp; gezinnen in kansarmoede 16 – 55 jaar</a:t>
                      </a:r>
                      <a:endParaRPr lang="en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Jongeren tussen 17 en 21 jaar</a:t>
                      </a:r>
                      <a:endParaRPr lang="en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47458"/>
                  </a:ext>
                </a:extLst>
              </a:tr>
              <a:tr h="827227">
                <a:tc>
                  <a:txBody>
                    <a:bodyPr/>
                    <a:lstStyle/>
                    <a:p>
                      <a:r>
                        <a:rPr lang="nl-NL" sz="1200" noProof="0"/>
                        <a:t>Doel van coaching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noProof="0"/>
                        <a:t>Begeleiden naar:</a:t>
                      </a:r>
                      <a:br>
                        <a:rPr lang="nl-NL" sz="1200" noProof="0"/>
                      </a:br>
                      <a:r>
                        <a:rPr lang="nl-NL" sz="1200" noProof="0"/>
                        <a:t>1/ Opleiding</a:t>
                      </a:r>
                    </a:p>
                    <a:p>
                      <a:r>
                        <a:rPr lang="nl-NL" sz="1200" noProof="0"/>
                        <a:t>2/ Stageplaats </a:t>
                      </a:r>
                    </a:p>
                    <a:p>
                      <a:r>
                        <a:rPr lang="nl-NL" sz="1200" noProof="0"/>
                        <a:t>3/ Job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Empowerment van mensen in kansarmoede en vergroten van hun netwerk</a:t>
                      </a:r>
                      <a:endParaRPr lang="en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Jongeren laten ervaren dat ze zelf verantwoordelijk zijn voor hun keuzes</a:t>
                      </a:r>
                      <a:endParaRPr lang="en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070105"/>
                  </a:ext>
                </a:extLst>
              </a:tr>
              <a:tr h="459571">
                <a:tc>
                  <a:txBody>
                    <a:bodyPr/>
                    <a:lstStyle/>
                    <a:p>
                      <a:r>
                        <a:rPr lang="nl-NL" sz="1200" noProof="0"/>
                        <a:t>Profiel coach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noProof="0"/>
                        <a:t>Mentor met beroepservaring en netwerk om te delen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Veerkrachtige burgers vanaf 18 jaar, werknemers,  jong gepensioneerden</a:t>
                      </a:r>
                      <a:endParaRPr lang="en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200" dirty="0"/>
                        <a:t>Iedereen vanaf 21 jaar, geen diplomavereisten of eerdere ervaring </a:t>
                      </a:r>
                      <a:endParaRPr lang="en-BE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29555"/>
                  </a:ext>
                </a:extLst>
              </a:tr>
              <a:tr h="1011055">
                <a:tc>
                  <a:txBody>
                    <a:bodyPr/>
                    <a:lstStyle/>
                    <a:p>
                      <a:r>
                        <a:rPr lang="nl-NL" sz="1200" noProof="0"/>
                        <a:t>Opleiding coaches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noProof="0" dirty="0"/>
                        <a:t>Niet verplicht, wel aan te raden via Duo </a:t>
                      </a:r>
                      <a:r>
                        <a:rPr lang="nl-NL" sz="1200" noProof="0" dirty="0" err="1"/>
                        <a:t>for</a:t>
                      </a:r>
                      <a:r>
                        <a:rPr lang="nl-NL" sz="1200" noProof="0" dirty="0"/>
                        <a:t> A Job -    4 dagen in Antwerpen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Verplichte opleiding ‘Krachtgericht Verbinden’ Turnhout:  </a:t>
                      </a:r>
                    </a:p>
                    <a:p>
                      <a:r>
                        <a:rPr lang="nl-BE" sz="1200" dirty="0"/>
                        <a:t>1)  4 theoretische workshops (sociale kaart,wat betekent kansarmoede, onbevooroordeeld kijken en vertrouwen opbouwen, krachtgericht werken)</a:t>
                      </a:r>
                    </a:p>
                    <a:p>
                      <a:r>
                        <a:rPr lang="nl-BE" sz="1200" dirty="0"/>
                        <a:t>2)  2 praktijksessies</a:t>
                      </a:r>
                      <a:endParaRPr lang="en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/>
                        <a:t>Verplicht: </a:t>
                      </a:r>
                      <a:br>
                        <a:rPr lang="nl-NL" sz="1200" dirty="0"/>
                      </a:br>
                      <a:r>
                        <a:rPr lang="nl-NL" sz="1200" dirty="0"/>
                        <a:t>1)  2,5 dag voor voortraject of</a:t>
                      </a:r>
                    </a:p>
                    <a:p>
                      <a:r>
                        <a:rPr lang="nl-NL" sz="1200" dirty="0"/>
                        <a:t>2)  5 dagen voor residentiële training Coaching</a:t>
                      </a:r>
                    </a:p>
                    <a:p>
                      <a:r>
                        <a:rPr lang="nl-NL" sz="1200" dirty="0"/>
                        <a:t>3)  2,5 dag voor </a:t>
                      </a:r>
                      <a:r>
                        <a:rPr lang="nl-NL" sz="1200" dirty="0" err="1"/>
                        <a:t>natraject</a:t>
                      </a:r>
                      <a:endParaRPr lang="nl-NL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/>
                        <a:t>4)  1,5 dagen voor residentiële training Wonen</a:t>
                      </a:r>
                      <a:endParaRPr lang="en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305762"/>
                  </a:ext>
                </a:extLst>
              </a:tr>
              <a:tr h="1746368">
                <a:tc>
                  <a:txBody>
                    <a:bodyPr/>
                    <a:lstStyle/>
                    <a:p>
                      <a:r>
                        <a:rPr lang="nl-NL" sz="1200" noProof="0"/>
                        <a:t>Coachingstraject  – Tijdsbesteding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noProof="0"/>
                        <a:t>Regelmatige check-in</a:t>
                      </a:r>
                      <a:br>
                        <a:rPr lang="nl-NL" sz="1200" noProof="0"/>
                      </a:br>
                      <a:r>
                        <a:rPr lang="nl-NL" sz="1200" noProof="0"/>
                        <a:t>Wekelijks of 2-wekelijks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R"/>
                      </a:pPr>
                      <a:r>
                        <a:rPr lang="nl-BE" sz="1200" dirty="0"/>
                        <a:t>Eerste half jaar: wekelijks 1u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nl-BE" sz="1200" dirty="0"/>
                        <a:t>Nadien: tweewekelijks 1u </a:t>
                      </a:r>
                    </a:p>
                    <a:p>
                      <a:r>
                        <a:rPr lang="nl-BE" sz="1200" dirty="0"/>
                        <a:t>Face-to-face en telefonische ontmoetingen</a:t>
                      </a:r>
                    </a:p>
                    <a:p>
                      <a:r>
                        <a:rPr lang="nl-BE" sz="1200" dirty="0"/>
                        <a:t>Begeleiding van de trajecten door een professional:</a:t>
                      </a:r>
                    </a:p>
                    <a:p>
                      <a:r>
                        <a:rPr lang="nl-BE" sz="1200" dirty="0"/>
                        <a:t>-driemaandelijks telefonisch opvolgingsgesprek</a:t>
                      </a:r>
                    </a:p>
                    <a:p>
                      <a:r>
                        <a:rPr lang="nl-BE" sz="1200" dirty="0"/>
                        <a:t>-maandelijkse intervisie </a:t>
                      </a:r>
                    </a:p>
                    <a:p>
                      <a:r>
                        <a:rPr lang="nl-BE" sz="1200" dirty="0"/>
                        <a:t>-permanente helplijn voor vragen</a:t>
                      </a:r>
                    </a:p>
                    <a:p>
                      <a:r>
                        <a:rPr lang="nl-BE" sz="1200" dirty="0"/>
                        <a:t>-masterclasses</a:t>
                      </a:r>
                    </a:p>
                    <a:p>
                      <a:r>
                        <a:rPr lang="nl-BE" sz="1200" dirty="0"/>
                        <a:t>-ontmoetingsmomenten</a:t>
                      </a:r>
                      <a:endParaRPr lang="en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/>
                        <a:t>Afhankelijk van welke fase: </a:t>
                      </a:r>
                    </a:p>
                    <a:p>
                      <a:r>
                        <a:rPr lang="nl-NL" sz="1200" dirty="0"/>
                        <a:t>1)  Voortraject: wekelijks telefonisch contact met 1-3 jongeren, aanwezig op min 5 oriëntatieavonden, voorbereiding- en </a:t>
                      </a:r>
                      <a:r>
                        <a:rPr lang="nl-NL" sz="1200" dirty="0" err="1"/>
                        <a:t>vertrekdag</a:t>
                      </a:r>
                      <a:endParaRPr lang="nl-NL" sz="1200" dirty="0"/>
                    </a:p>
                    <a:p>
                      <a:r>
                        <a:rPr lang="nl-NL" sz="1200" dirty="0"/>
                        <a:t>2)  Trainingsweek: residentiële trainingsweek 6 dagen</a:t>
                      </a:r>
                    </a:p>
                    <a:p>
                      <a:r>
                        <a:rPr lang="nl-NL" sz="1200" dirty="0"/>
                        <a:t>3)  </a:t>
                      </a:r>
                      <a:r>
                        <a:rPr lang="nl-NL" sz="1200" dirty="0" err="1"/>
                        <a:t>Natraject</a:t>
                      </a:r>
                      <a:r>
                        <a:rPr lang="nl-NL" sz="1200" dirty="0"/>
                        <a:t>: 1 telefonisch contact, “Face-</a:t>
                      </a:r>
                      <a:r>
                        <a:rPr lang="nl-NL" sz="1200" dirty="0" err="1"/>
                        <a:t>to</a:t>
                      </a:r>
                      <a:r>
                        <a:rPr lang="nl-NL" sz="1200" dirty="0"/>
                        <a:t>-Face: 1 contact per week, maandelijkse groep- en coachbijeenkomst</a:t>
                      </a:r>
                    </a:p>
                    <a:p>
                      <a:r>
                        <a:rPr lang="nl-NL" sz="1200" dirty="0"/>
                        <a:t>4)  Wonen:  4 residentiële trainingsdagen YAR wonen</a:t>
                      </a:r>
                      <a:endParaRPr lang="en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212144"/>
                  </a:ext>
                </a:extLst>
              </a:tr>
              <a:tr h="827227">
                <a:tc>
                  <a:txBody>
                    <a:bodyPr/>
                    <a:lstStyle/>
                    <a:p>
                      <a:r>
                        <a:rPr lang="nl-NL" sz="1200" noProof="0"/>
                        <a:t>Duur Coachingstraject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noProof="0"/>
                        <a:t>+- 6 maanden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Minimum één jaar en max. twee jaar </a:t>
                      </a:r>
                    </a:p>
                    <a:p>
                      <a:r>
                        <a:rPr lang="nl-BE" sz="1200" dirty="0"/>
                        <a:t>We zien soms vriendschappen groeien die na het begeleid traject blijven bestaan.</a:t>
                      </a:r>
                      <a:endParaRPr lang="en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/>
                        <a:t>1)  Voortraject: 10 weken</a:t>
                      </a:r>
                    </a:p>
                    <a:p>
                      <a:r>
                        <a:rPr lang="nl-NL" sz="1200" dirty="0"/>
                        <a:t>2)  Trainingsweek  Coaching: 11 dagen</a:t>
                      </a:r>
                    </a:p>
                    <a:p>
                      <a:r>
                        <a:rPr lang="nl-NL" sz="1200" dirty="0"/>
                        <a:t>3)  </a:t>
                      </a:r>
                      <a:r>
                        <a:rPr lang="nl-NL" sz="1200" dirty="0" err="1"/>
                        <a:t>Natraject</a:t>
                      </a:r>
                      <a:r>
                        <a:rPr lang="nl-NL" sz="1200" dirty="0"/>
                        <a:t>: 34 weken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/>
                        <a:t>4</a:t>
                      </a:r>
                      <a:r>
                        <a:rPr lang="nl-NL" sz="1200"/>
                        <a:t>)  Trainingsweek </a:t>
                      </a:r>
                      <a:r>
                        <a:rPr lang="nl-NL" sz="1200" dirty="0"/>
                        <a:t>Wonen: 4,5 dagen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552564"/>
                  </a:ext>
                </a:extLst>
              </a:tr>
              <a:tr h="459571">
                <a:tc>
                  <a:txBody>
                    <a:bodyPr/>
                    <a:lstStyle/>
                    <a:p>
                      <a:r>
                        <a:rPr lang="nl-NL" sz="1200" noProof="0" dirty="0" err="1"/>
                        <a:t>Contactact</a:t>
                      </a:r>
                      <a:r>
                        <a:rPr lang="nl-NL" sz="1200" noProof="0" dirty="0"/>
                        <a:t>!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noProof="0">
                          <a:hlinkClick r:id="rId3"/>
                        </a:rPr>
                        <a:t>amaryllisproject@hotmail.com</a:t>
                      </a:r>
                      <a:endParaRPr lang="nl-NL" sz="1200" noProof="0"/>
                    </a:p>
                    <a:p>
                      <a:r>
                        <a:rPr lang="nl-NL" sz="1200" noProof="0">
                          <a:hlinkClick r:id="rId4"/>
                        </a:rPr>
                        <a:t>turnhout@duoforajob.be</a:t>
                      </a:r>
                      <a:endParaRPr lang="nl-NL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200" dirty="0">
                          <a:hlinkClick r:id="rId5"/>
                        </a:rPr>
                        <a:t>armentekort@blenders.be</a:t>
                      </a:r>
                      <a:endParaRPr lang="nl-BE" sz="1200" dirty="0"/>
                    </a:p>
                    <a:p>
                      <a:r>
                        <a:rPr lang="nl-BE" sz="1200" dirty="0"/>
                        <a:t>T. 0475 464 211 (Suzy Maes)</a:t>
                      </a:r>
                      <a:endParaRPr lang="en-B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200" dirty="0">
                          <a:hlinkClick r:id="rId6"/>
                        </a:rPr>
                        <a:t>koen.froberg@yarvlaanderen.be</a:t>
                      </a:r>
                      <a:endParaRPr lang="nl-BE" sz="1200" dirty="0"/>
                    </a:p>
                    <a:p>
                      <a:pPr marL="0" algn="l" defTabSz="914400" rtl="0" eaLnBrk="1" latinLnBrk="0" hangingPunct="1"/>
                      <a:r>
                        <a:rPr lang="nl-BE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T. 0495 572 482</a:t>
                      </a:r>
                      <a:endParaRPr lang="en-B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316689"/>
                  </a:ext>
                </a:extLst>
              </a:tr>
              <a:tr h="888503">
                <a:tc>
                  <a:txBody>
                    <a:bodyPr/>
                    <a:lstStyle/>
                    <a:p>
                      <a:r>
                        <a:rPr lang="nl-NL" sz="12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Social</a:t>
                      </a:r>
                      <a:r>
                        <a:rPr lang="nl-NL" sz="1400" noProof="0" dirty="0"/>
                        <a:t> </a:t>
                      </a:r>
                      <a:r>
                        <a:rPr lang="nl-NL" sz="12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300" noProof="0" dirty="0">
                          <a:hlinkClick r:id="rId7"/>
                        </a:rPr>
                        <a:t>https://www.rotaryturnhout.be/amaryllis/</a:t>
                      </a:r>
                      <a:endParaRPr lang="nl-NL" sz="1300" noProof="0" dirty="0"/>
                    </a:p>
                    <a:p>
                      <a:r>
                        <a:rPr lang="nl-NL" sz="1300" noProof="0" dirty="0">
                          <a:hlinkClick r:id="rId8"/>
                        </a:rPr>
                        <a:t>https://www.duoforajob.be/en/homepage/</a:t>
                      </a:r>
                      <a:endParaRPr lang="nl-NL" sz="1300" noProof="0" dirty="0"/>
                    </a:p>
                    <a:p>
                      <a:r>
                        <a:rPr lang="en-BE" sz="1100" b="0" i="0" u="sng" strike="noStrike" kern="1200">
                          <a:solidFill>
                            <a:schemeClr val="dk1"/>
                          </a:solidFill>
                          <a:effectLst/>
                          <a:latin typeface="Avenir Light" panose="020B0402020203020204" pitchFamily="34" charset="77"/>
                          <a:ea typeface="+mn-ea"/>
                          <a:cs typeface="+mn-cs"/>
                          <a:hlinkClick r:id="rId9" tooltip="https://www.youtube.com/watch?v=fbAbYQHqhzY"/>
                        </a:rPr>
                        <a:t>Getuigenis John Boks</a:t>
                      </a:r>
                      <a:r>
                        <a:rPr lang="en-BE" sz="1100" b="0" i="0" u="none" strike="noStrike" kern="1200">
                          <a:solidFill>
                            <a:schemeClr val="dk1"/>
                          </a:solidFill>
                          <a:effectLst/>
                          <a:latin typeface="Avenir Light" panose="020B0402020203020204" pitchFamily="34" charset="77"/>
                          <a:ea typeface="+mn-ea"/>
                          <a:cs typeface="+mn-cs"/>
                        </a:rPr>
                        <a:t> </a:t>
                      </a:r>
                      <a:endParaRPr lang="nl-BE" sz="1100" b="0" i="0" u="none" strike="noStrike" kern="1200" dirty="0">
                        <a:solidFill>
                          <a:schemeClr val="dk1"/>
                        </a:solidFill>
                        <a:effectLst/>
                        <a:latin typeface="Avenir Light" panose="020B0402020203020204" pitchFamily="34" charset="77"/>
                        <a:ea typeface="+mn-ea"/>
                        <a:cs typeface="+mn-cs"/>
                      </a:endParaRPr>
                    </a:p>
                    <a:p>
                      <a:r>
                        <a:rPr lang="en-BE" sz="1100" b="0" i="0" u="sng" strike="noStrike" kern="1200">
                          <a:solidFill>
                            <a:schemeClr val="dk1"/>
                          </a:solidFill>
                          <a:effectLst/>
                          <a:latin typeface="Avenir Light" panose="020B0402020203020204" pitchFamily="34" charset="77"/>
                          <a:ea typeface="+mn-ea"/>
                          <a:cs typeface="+mn-cs"/>
                          <a:hlinkClick r:id="rId10" tooltip="https://www.youtube.com/watch?v=v2EeTa4jurc"/>
                        </a:rPr>
                        <a:t>Getuigenis Mohamad</a:t>
                      </a:r>
                      <a:endParaRPr lang="nl-NL" sz="1100" b="0" i="0" noProof="0" dirty="0">
                        <a:latin typeface="Avenir Light" panose="020B0402020203020204" pitchFamily="34" charset="77"/>
                      </a:endParaRPr>
                    </a:p>
                    <a:p>
                      <a:endParaRPr lang="nl-NL" sz="13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300" dirty="0">
                          <a:solidFill>
                            <a:srgbClr val="F28825"/>
                          </a:solidFill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www.armentekort.be/kempen</a:t>
                      </a:r>
                      <a:endParaRPr lang="nl-BE" sz="1300" dirty="0">
                        <a:solidFill>
                          <a:srgbClr val="F28825"/>
                        </a:solidFill>
                      </a:endParaRPr>
                    </a:p>
                    <a:p>
                      <a:r>
                        <a:rPr lang="nl-BE" sz="1300" dirty="0">
                          <a:solidFill>
                            <a:srgbClr val="F28825"/>
                          </a:solidFill>
                          <a:hlinkClick r:id="rId12"/>
                        </a:rPr>
                        <a:t>Getuigenissen</a:t>
                      </a:r>
                      <a:endParaRPr lang="nl-BE" sz="1300" dirty="0">
                        <a:solidFill>
                          <a:srgbClr val="F28825"/>
                        </a:solidFill>
                      </a:endParaRPr>
                    </a:p>
                    <a:p>
                      <a:r>
                        <a:rPr lang="nl-BE" sz="1300" dirty="0">
                          <a:solidFill>
                            <a:srgbClr val="F28825"/>
                          </a:solidFill>
                          <a:hlinkClick r:id="rId13"/>
                        </a:rPr>
                        <a:t>Brief van Ness aan John</a:t>
                      </a:r>
                      <a:endParaRPr lang="nl-BE" sz="1300" dirty="0">
                        <a:solidFill>
                          <a:srgbClr val="F28825"/>
                        </a:solidFill>
                      </a:endParaRPr>
                    </a:p>
                    <a:p>
                      <a:endParaRPr lang="nl-BE" sz="1300" dirty="0">
                        <a:solidFill>
                          <a:srgbClr val="F2882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>
                          <a:tab pos="228600" algn="l"/>
                          <a:tab pos="229235" algn="l"/>
                        </a:tabLst>
                      </a:pPr>
                      <a:r>
                        <a:rPr lang="nl-NL" sz="1200" spc="-90" baseline="0" dirty="0">
                          <a:latin typeface="Lucida Sans Unicode"/>
                          <a:cs typeface="Lucida Sans Unicode"/>
                          <a:hlinkClick r:id="rId14"/>
                        </a:rPr>
                        <a:t>Schuppen</a:t>
                      </a:r>
                      <a:r>
                        <a:rPr lang="nl-NL" sz="1200" spc="-90" baseline="0" dirty="0">
                          <a:latin typeface="Lucida Sans Unicode"/>
                          <a:cs typeface="Lucida Sans Unicode"/>
                        </a:rPr>
                        <a:t> </a:t>
                      </a:r>
                    </a:p>
                    <a:p>
                      <a:pPr marL="1206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229235" algn="l"/>
                        </a:tabLst>
                        <a:defRPr/>
                      </a:pPr>
                      <a:r>
                        <a:rPr lang="nl-NL" sz="1200" spc="-90" baseline="0" dirty="0">
                          <a:latin typeface="Lucida Sans Unicode"/>
                          <a:cs typeface="Lucida Sans Unicode"/>
                          <a:hlinkClick r:id="rId15"/>
                        </a:rPr>
                        <a:t>Getuigenissen jongeren</a:t>
                      </a:r>
                      <a:endParaRPr lang="nl-NL" sz="1200" spc="-90" baseline="0" dirty="0">
                        <a:latin typeface="Lucida Sans Unicode"/>
                        <a:cs typeface="Lucida Sans Unicode"/>
                      </a:endParaRPr>
                    </a:p>
                    <a:p>
                      <a:pPr marL="1206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229235" algn="l"/>
                        </a:tabLst>
                        <a:defRPr/>
                      </a:pPr>
                      <a:r>
                        <a:rPr lang="nl-NL" sz="1200" spc="-90" baseline="0" dirty="0">
                          <a:latin typeface="Lucida Sans Unicode"/>
                          <a:cs typeface="Lucida Sans Unicode"/>
                          <a:hlinkClick r:id="rId16"/>
                        </a:rPr>
                        <a:t>www.yarvlaanderen.be</a:t>
                      </a:r>
                      <a:endParaRPr lang="nl-NL" sz="1200" spc="-90" baseline="0" dirty="0">
                        <a:latin typeface="Lucida Sans Unicode"/>
                        <a:cs typeface="Lucida Sans Unicode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150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5893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2013 - 2022 Thema">
  <a:themeElements>
    <a:clrScheme name="Office 2013 - 2022 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c855b57-2780-444e-99b8-cc18ab072a56">
      <Terms xmlns="http://schemas.microsoft.com/office/infopath/2007/PartnerControls"/>
    </lcf76f155ced4ddcb4097134ff3c332f>
    <TaxCatchAll xmlns="52518ada-51ea-4c79-ae5f-1b12914cffb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952BE46F9FC74C936587676FD799FD" ma:contentTypeVersion="9" ma:contentTypeDescription="Een nieuw document maken." ma:contentTypeScope="" ma:versionID="70698f822fe3d5995aeeb3812b972f03">
  <xsd:schema xmlns:xsd="http://www.w3.org/2001/XMLSchema" xmlns:xs="http://www.w3.org/2001/XMLSchema" xmlns:p="http://schemas.microsoft.com/office/2006/metadata/properties" xmlns:ns2="dc855b57-2780-444e-99b8-cc18ab072a56" xmlns:ns3="52518ada-51ea-4c79-ae5f-1b12914cffbf" xmlns:ns4="8fba8221-50bd-4b73-9bd6-423d97edce5e" xmlns:ns5="50897e6e-4ef6-4a68-921d-8241ed957927" targetNamespace="http://schemas.microsoft.com/office/2006/metadata/properties" ma:root="true" ma:fieldsID="644641b17b825a480ed9e70b857e8bf7" ns2:_="" ns3:_="" ns4:_="" ns5:_="">
    <xsd:import namespace="dc855b57-2780-444e-99b8-cc18ab072a56"/>
    <xsd:import namespace="52518ada-51ea-4c79-ae5f-1b12914cffbf"/>
    <xsd:import namespace="8fba8221-50bd-4b73-9bd6-423d97edce5e"/>
    <xsd:import namespace="50897e6e-4ef6-4a68-921d-8241ed957927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GenerationTime" minOccurs="0"/>
                <xsd:element ref="ns4:MediaServiceEventHashCode" minOccurs="0"/>
                <xsd:element ref="ns5:SharedWithUsers" minOccurs="0"/>
                <xsd:element ref="ns5:SharedWithDetails" minOccurs="0"/>
                <xsd:element ref="ns4:MediaLengthInSeconds" minOccurs="0"/>
                <xsd:element ref="ns4:MediaServiceAutoKeyPoints" minOccurs="0"/>
                <xsd:element ref="ns4:MediaServiceKeyPoint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855b57-2780-444e-99b8-cc18ab072a56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8" nillable="true" ma:taxonomy="true" ma:internalName="lcf76f155ced4ddcb4097134ff3c332f" ma:taxonomyFieldName="MediaServiceImageTags" ma:displayName="Afbeeldingtags" ma:readOnly="false" ma:fieldId="{5cf76f15-5ced-4ddc-b409-7134ff3c332f}" ma:taxonomyMulti="true" ma:sspId="62291f2c-bbcf-4a63-9e07-cdb497f304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518ada-51ea-4c79-ae5f-1b12914cffbf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2c794030-e886-48bb-ae23-12886eaf447a}" ma:internalName="TaxCatchAll" ma:showField="CatchAllData" ma:web="52518ada-51ea-4c79-ae5f-1b12914cff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a8221-50bd-4b73-9bd6-423d97edce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97e6e-4ef6-4a68-921d-8241ed95792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2A5EBB-5A2F-451B-A052-973C8BFA8AE6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dcmitype/"/>
    <ds:schemaRef ds:uri="50897e6e-4ef6-4a68-921d-8241ed957927"/>
    <ds:schemaRef ds:uri="8fba8221-50bd-4b73-9bd6-423d97edce5e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52518ada-51ea-4c79-ae5f-1b12914cffbf"/>
    <ds:schemaRef ds:uri="dc855b57-2780-444e-99b8-cc18ab072a5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8532174-DD13-45E0-A998-B596D71635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855b57-2780-444e-99b8-cc18ab072a56"/>
    <ds:schemaRef ds:uri="52518ada-51ea-4c79-ae5f-1b12914cffbf"/>
    <ds:schemaRef ds:uri="8fba8221-50bd-4b73-9bd6-423d97edce5e"/>
    <ds:schemaRef ds:uri="50897e6e-4ef6-4a68-921d-8241ed9579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0B51D-C97E-4303-A446-C7EBC43F1BBD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ca48ea3-8c75-4d36-b64f-70604b11fd22}" enabled="1" method="Standard" siteId="{3ac94b33-9135-4821-9502-eafda6592a35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16506</TotalTime>
  <Words>500</Words>
  <Application>Microsoft Office PowerPoint</Application>
  <PresentationFormat>Widescreen</PresentationFormat>
  <Paragraphs>93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Avenir Light</vt:lpstr>
      <vt:lpstr>Calibri</vt:lpstr>
      <vt:lpstr>Calibri Light</vt:lpstr>
      <vt:lpstr>Lucida Sans Unicode</vt:lpstr>
      <vt:lpstr>Salted Regular</vt:lpstr>
      <vt:lpstr>Office 2013 - 2022 Thema</vt:lpstr>
      <vt:lpstr>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Waarom het ook voor uw bedrijf belangrijk is om ArmenTeKort  te ondersteunen</dc:title>
  <dc:creator>Emiel De Schepper</dc:creator>
  <cp:lastModifiedBy>Van Gool, Veerle [JRDBe]</cp:lastModifiedBy>
  <cp:revision>97</cp:revision>
  <cp:lastPrinted>2021-08-31T06:39:58Z</cp:lastPrinted>
  <dcterms:created xsi:type="dcterms:W3CDTF">2020-01-21T20:37:53Z</dcterms:created>
  <dcterms:modified xsi:type="dcterms:W3CDTF">2025-01-14T07:13:27Z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0x010100FE952BE46F9FC74C936587676FD799FD</vt:lpwstr>
  </property>
  <property fmtid="{D5CDD505-2E9C-101B-9397-08002B2CF9AE}" pid="3" name="MediaServiceImageTags">
    <vt:lpwstr/>
  </property>
</Properties>
</file>